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325" r:id="rId2"/>
    <p:sldId id="326" r:id="rId3"/>
    <p:sldId id="327" r:id="rId4"/>
    <p:sldId id="328" r:id="rId5"/>
    <p:sldId id="329" r:id="rId6"/>
    <p:sldId id="330" r:id="rId7"/>
    <p:sldId id="331" r:id="rId8"/>
    <p:sldId id="332" r:id="rId9"/>
    <p:sldId id="333" r:id="rId10"/>
    <p:sldId id="265" r:id="rId11"/>
    <p:sldId id="334" r:id="rId12"/>
    <p:sldId id="335" r:id="rId13"/>
    <p:sldId id="309" r:id="rId14"/>
    <p:sldId id="375" r:id="rId15"/>
    <p:sldId id="337" r:id="rId16"/>
    <p:sldId id="338" r:id="rId17"/>
    <p:sldId id="339" r:id="rId18"/>
    <p:sldId id="340" r:id="rId19"/>
    <p:sldId id="341" r:id="rId20"/>
    <p:sldId id="343" r:id="rId21"/>
    <p:sldId id="344" r:id="rId22"/>
    <p:sldId id="369" r:id="rId23"/>
    <p:sldId id="345" r:id="rId24"/>
    <p:sldId id="346" r:id="rId25"/>
    <p:sldId id="347" r:id="rId26"/>
    <p:sldId id="348" r:id="rId27"/>
    <p:sldId id="323" r:id="rId28"/>
    <p:sldId id="370" r:id="rId29"/>
    <p:sldId id="349" r:id="rId30"/>
    <p:sldId id="350" r:id="rId31"/>
    <p:sldId id="324" r:id="rId32"/>
    <p:sldId id="372" r:id="rId33"/>
    <p:sldId id="352" r:id="rId34"/>
    <p:sldId id="353" r:id="rId35"/>
    <p:sldId id="354" r:id="rId36"/>
    <p:sldId id="355" r:id="rId37"/>
    <p:sldId id="356" r:id="rId38"/>
    <p:sldId id="358" r:id="rId39"/>
    <p:sldId id="359" r:id="rId40"/>
    <p:sldId id="360" r:id="rId41"/>
    <p:sldId id="361" r:id="rId42"/>
    <p:sldId id="362" r:id="rId43"/>
    <p:sldId id="316" r:id="rId44"/>
    <p:sldId id="363" r:id="rId45"/>
    <p:sldId id="364" r:id="rId46"/>
    <p:sldId id="320" r:id="rId47"/>
    <p:sldId id="376" r:id="rId48"/>
    <p:sldId id="371" r:id="rId49"/>
    <p:sldId id="366" r:id="rId50"/>
    <p:sldId id="367" r:id="rId51"/>
    <p:sldId id="368" r:id="rId52"/>
    <p:sldId id="373" r:id="rId53"/>
    <p:sldId id="374"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s+nADQCD7e/EHKzxrUeg==" hashData="Y5HCSdXtJ15J8EaGZTiKLLEBp3Kb6FBEd2TK/+5CX7wW9aXgpIIop52mUK92Npvcehgcvk67zbfMQxnV3B9fE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2521"/>
  </p:normalViewPr>
  <p:slideViewPr>
    <p:cSldViewPr snapToGrid="0" snapToObjects="1">
      <p:cViewPr varScale="1">
        <p:scale>
          <a:sx n="128" d="100"/>
          <a:sy n="128" d="100"/>
        </p:scale>
        <p:origin x="69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83958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199355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10231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dirty="0"/>
          </a:p>
        </p:txBody>
      </p:sp>
    </p:spTree>
    <p:extLst>
      <p:ext uri="{BB962C8B-B14F-4D97-AF65-F5344CB8AC3E}">
        <p14:creationId xmlns:p14="http://schemas.microsoft.com/office/powerpoint/2010/main" val="575090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1321916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75609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936193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1740310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457548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1769318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213759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395054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Review the hand gesture and phrase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1975958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854997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2116891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181918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2122808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CREATE and CLARIFY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4.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Are we using the visual text to guide our conversation? Read it to yourself as I read it aloud. Let’s look at the first set of turns.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 notice</a:t>
            </a:r>
            <a:r>
              <a:rPr lang="en-US" sz="1200" b="1" kern="1200" dirty="0">
                <a:solidFill>
                  <a:schemeClr val="tx1"/>
                </a:solidFill>
                <a:effectLst/>
                <a:latin typeface="+mn-lt"/>
                <a:ea typeface="+mn-ea"/>
                <a:cs typeface="+mn-cs"/>
              </a:rPr>
              <a:t> CR</a:t>
            </a:r>
            <a:r>
              <a:rPr lang="en-US" sz="1200" kern="1200" dirty="0">
                <a:solidFill>
                  <a:schemeClr val="tx1"/>
                </a:solidFill>
                <a:effectLst/>
                <a:latin typeface="+mn-lt"/>
                <a:ea typeface="+mn-ea"/>
                <a:cs typeface="+mn-cs"/>
              </a:rPr>
              <a:t> there are </a:t>
            </a:r>
            <a:r>
              <a:rPr lang="en-US" sz="1200" b="1" u="sng" kern="1200" dirty="0">
                <a:solidFill>
                  <a:schemeClr val="tx1"/>
                </a:solidFill>
                <a:effectLst/>
                <a:latin typeface="+mn-lt"/>
                <a:ea typeface="+mn-ea"/>
                <a:cs typeface="+mn-cs"/>
              </a:rPr>
              <a:t>nine kids and they are all boys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do you notice in the visual text?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 notice</a:t>
            </a:r>
            <a:r>
              <a:rPr lang="en-US" sz="1200" b="1" kern="1200" dirty="0">
                <a:solidFill>
                  <a:schemeClr val="tx1"/>
                </a:solidFill>
                <a:effectLst/>
                <a:latin typeface="+mn-lt"/>
                <a:ea typeface="+mn-ea"/>
                <a:cs typeface="+mn-cs"/>
              </a:rPr>
              <a:t> CR</a:t>
            </a:r>
            <a:r>
              <a:rPr lang="en-US" sz="1200" b="1"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all the </a:t>
            </a:r>
            <a:r>
              <a:rPr lang="en-US" sz="1200" b="1" u="sng" kern="1200" dirty="0">
                <a:solidFill>
                  <a:schemeClr val="tx1"/>
                </a:solidFill>
                <a:effectLst/>
                <a:latin typeface="+mn-lt"/>
                <a:ea typeface="+mn-ea"/>
                <a:cs typeface="+mn-cs"/>
              </a:rPr>
              <a:t>boys are sitting down on their bottoms forming a circle on the tile floor and they are crossed legged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other details can you add from the visual text?</a:t>
            </a:r>
            <a:r>
              <a:rPr lang="en-US" sz="1200" b="1" kern="1200" dirty="0">
                <a:solidFill>
                  <a:schemeClr val="tx1"/>
                </a:solidFill>
                <a:effectLst/>
                <a:latin typeface="+mn-lt"/>
                <a:ea typeface="+mn-ea"/>
                <a:cs typeface="+mn-cs"/>
              </a:rPr>
              <a:t> 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 </a:t>
            </a:r>
            <a:r>
              <a:rPr lang="en-US" sz="1200" kern="1200" dirty="0">
                <a:solidFill>
                  <a:schemeClr val="tx1"/>
                </a:solidFill>
                <a:effectLst/>
                <a:latin typeface="+mn-lt"/>
                <a:ea typeface="+mn-ea"/>
                <a:cs typeface="+mn-cs"/>
              </a:rPr>
              <a:t>they are </a:t>
            </a:r>
            <a:r>
              <a:rPr lang="en-US" sz="1200" b="1" u="sng" kern="1200" dirty="0">
                <a:solidFill>
                  <a:schemeClr val="tx1"/>
                </a:solidFill>
                <a:effectLst/>
                <a:latin typeface="+mn-lt"/>
                <a:ea typeface="+mn-ea"/>
                <a:cs typeface="+mn-cs"/>
              </a:rPr>
              <a:t>inside a building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What do you notice in the visual text?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Student A speaks and Student B responds. They are taking turns. Now, let’s look at the language of the skill. Look at Student A’s response. How do I know Student A used the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is stating what they notice in the visual text. I know this is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so I will label it with </a:t>
            </a:r>
            <a:r>
              <a:rPr lang="en-US" sz="1200" b="1" i="1" kern="1200" dirty="0">
                <a:solidFill>
                  <a:schemeClr val="tx1"/>
                </a:solidFill>
                <a:effectLst/>
                <a:latin typeface="+mn-lt"/>
                <a:ea typeface="+mn-ea"/>
                <a:cs typeface="+mn-cs"/>
              </a:rPr>
              <a:t>CR </a:t>
            </a:r>
            <a:r>
              <a:rPr lang="en-US" sz="1200" kern="1200" dirty="0">
                <a:solidFill>
                  <a:schemeClr val="tx1"/>
                </a:solidFill>
                <a:effectLst/>
                <a:latin typeface="+mn-lt"/>
                <a:ea typeface="+mn-ea"/>
                <a:cs typeface="+mn-cs"/>
              </a:rPr>
              <a:t>(Write CR next to the response.)</a:t>
            </a:r>
            <a:r>
              <a:rPr lang="en-US" sz="1200" i="1" kern="1200" dirty="0">
                <a:solidFill>
                  <a:schemeClr val="tx1"/>
                </a:solidFill>
                <a:effectLst/>
                <a:latin typeface="+mn-lt"/>
                <a:ea typeface="+mn-ea"/>
                <a:cs typeface="+mn-cs"/>
              </a:rPr>
              <a:t>  I also notice that Student B is using the language of the skill to ask a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question to get more details, so I will label it with </a:t>
            </a:r>
            <a:r>
              <a:rPr lang="en-US" sz="1200" b="1" i="1" kern="1200" dirty="0">
                <a:solidFill>
                  <a:schemeClr val="tx1"/>
                </a:solidFill>
                <a:effectLst/>
                <a:latin typeface="+mn-lt"/>
                <a:ea typeface="+mn-ea"/>
                <a:cs typeface="+mn-cs"/>
              </a:rPr>
              <a:t>CL </a:t>
            </a:r>
            <a:r>
              <a:rPr lang="en-US" sz="1200" kern="1200" dirty="0">
                <a:solidFill>
                  <a:schemeClr val="tx1"/>
                </a:solidFill>
                <a:effectLst/>
                <a:latin typeface="+mn-lt"/>
                <a:ea typeface="+mn-ea"/>
                <a:cs typeface="+mn-cs"/>
              </a:rPr>
              <a:t>(Write CL next to the response and underline as noted above).  </a:t>
            </a:r>
            <a:r>
              <a:rPr lang="en-US" sz="1200" i="1" kern="1200" dirty="0">
                <a:solidFill>
                  <a:schemeClr val="tx1"/>
                </a:solidFill>
                <a:effectLst/>
                <a:latin typeface="+mn-lt"/>
                <a:ea typeface="+mn-ea"/>
                <a:cs typeface="+mn-cs"/>
              </a:rPr>
              <a:t>Student A responds with the language of the skill </a:t>
            </a:r>
            <a:r>
              <a:rPr lang="en-US" sz="1200" b="1" i="1" kern="1200" dirty="0">
                <a:solidFill>
                  <a:schemeClr val="tx1"/>
                </a:solidFill>
                <a:effectLst/>
                <a:latin typeface="+mn-lt"/>
                <a:ea typeface="+mn-ea"/>
                <a:cs typeface="+mn-cs"/>
              </a:rPr>
              <a:t>CLARIFY</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  Also, they add more details -based on what they notice in the visual text and ask a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question. </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2927680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231253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4.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a:t>
            </a:r>
            <a:r>
              <a:rPr lang="en-US" sz="1200" b="1" i="1" kern="1200" dirty="0">
                <a:solidFill>
                  <a:schemeClr val="tx1"/>
                </a:solidFill>
                <a:effectLst/>
                <a:latin typeface="+mn-lt"/>
                <a:ea typeface="+mn-ea"/>
                <a:cs typeface="+mn-cs"/>
              </a:rPr>
              <a:t> “What do you notice in the visual text.  Provide details.”</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CLARIFY.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pPr lvl="0" fontAlgn="base"/>
            <a:r>
              <a:rPr lang="en-US" dirty="0">
                <a:effectLst/>
              </a:rPr>
              <a:t>Teacher along with students will revise the text on chart paper or document reader.</a:t>
            </a:r>
          </a:p>
          <a:p>
            <a:r>
              <a:rPr lang="en-US" sz="1200" kern="1200" dirty="0">
                <a:solidFill>
                  <a:schemeClr val="tx1"/>
                </a:solidFill>
                <a:effectLst/>
                <a:latin typeface="+mn-lt"/>
                <a:ea typeface="+mn-ea"/>
                <a:cs typeface="+mn-cs"/>
              </a:rPr>
              <a:t>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1832259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sz="1200" kern="1200" dirty="0">
                <a:solidFill>
                  <a:schemeClr val="tx1"/>
                </a:solidFill>
                <a:effectLst/>
                <a:latin typeface="+mn-lt"/>
                <a:ea typeface="+mn-ea"/>
                <a:cs typeface="+mn-cs"/>
              </a:rPr>
              <a:t> </a:t>
            </a:r>
            <a:endParaRPr lang="en-US" dirty="0">
              <a:effectLst/>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 </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 yellow chicken sitting on a barrel. </a:t>
            </a:r>
            <a:r>
              <a:rPr lang="en-US" sz="1200" b="1" kern="1200" dirty="0">
                <a:solidFill>
                  <a:schemeClr val="tx1"/>
                </a:solidFill>
                <a:effectLst/>
                <a:latin typeface="+mn-lt"/>
                <a:ea typeface="+mn-ea"/>
                <a:cs typeface="+mn-cs"/>
              </a:rPr>
              <a:t>What details do you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t>
            </a:r>
            <a:r>
              <a:rPr lang="en-US" sz="1200" b="1" strike="sngStrike" kern="1200" dirty="0">
                <a:solidFill>
                  <a:schemeClr val="tx1"/>
                </a:solidFill>
                <a:effectLst/>
                <a:latin typeface="+mn-lt"/>
                <a:ea typeface="+mn-ea"/>
                <a:cs typeface="+mn-cs"/>
              </a:rPr>
              <a:t>A</a:t>
            </a:r>
            <a:r>
              <a:rPr lang="en-US" sz="1200" b="1" kern="1200" dirty="0">
                <a:solidFill>
                  <a:schemeClr val="tx1"/>
                </a:solidFill>
                <a:effectLst/>
                <a:latin typeface="+mn-lt"/>
                <a:ea typeface="+mn-ea"/>
                <a:cs typeface="+mn-cs"/>
              </a:rPr>
              <a:t>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a:t>
            </a:r>
            <a:r>
              <a:rPr lang="en-US" sz="1200" strike="sngStrike" kern="1200" dirty="0">
                <a:solidFill>
                  <a:schemeClr val="tx1"/>
                </a:solidFill>
                <a:effectLst/>
                <a:latin typeface="+mn-lt"/>
                <a:ea typeface="+mn-ea"/>
                <a:cs typeface="+mn-cs"/>
              </a:rPr>
              <a:t> nice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small </a:t>
            </a:r>
            <a:r>
              <a:rPr lang="en-US" sz="1200" kern="1200" dirty="0">
                <a:solidFill>
                  <a:schemeClr val="tx1"/>
                </a:solidFill>
                <a:effectLst/>
                <a:latin typeface="+mn-lt"/>
                <a:ea typeface="+mn-ea"/>
                <a:cs typeface="+mn-cs"/>
              </a:rPr>
              <a:t>dog </a:t>
            </a:r>
            <a:r>
              <a:rPr lang="en-US" sz="1200" b="1" kern="1200" dirty="0">
                <a:solidFill>
                  <a:schemeClr val="tx1"/>
                </a:solidFill>
                <a:effectLst/>
                <a:latin typeface="+mn-lt"/>
                <a:ea typeface="+mn-ea"/>
                <a:cs typeface="+mn-cs"/>
              </a:rPr>
              <a:t>trying to get the feathers in the air </a:t>
            </a:r>
            <a:r>
              <a:rPr lang="en-US" sz="1200" strike="sngStrike" kern="1200" dirty="0">
                <a:solidFill>
                  <a:schemeClr val="tx1"/>
                </a:solidFill>
                <a:effectLst/>
                <a:latin typeface="+mn-lt"/>
                <a:ea typeface="+mn-ea"/>
                <a:cs typeface="+mn-cs"/>
              </a:rPr>
              <a:t>too.</a:t>
            </a:r>
            <a:r>
              <a:rPr lang="en-US" sz="1200" b="1" kern="1200" dirty="0">
                <a:solidFill>
                  <a:schemeClr val="tx1"/>
                </a:solidFill>
                <a:effectLst/>
                <a:latin typeface="+mn-lt"/>
                <a:ea typeface="+mn-ea"/>
                <a:cs typeface="+mn-cs"/>
              </a:rPr>
              <a:t>  What do else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t>
            </a:r>
            <a:r>
              <a:rPr lang="en-US" sz="1200" b="1" strike="sngStrike" kern="1200" dirty="0">
                <a:solidFill>
                  <a:schemeClr val="tx1"/>
                </a:solidFill>
                <a:effectLst/>
                <a:latin typeface="+mn-lt"/>
                <a:ea typeface="+mn-ea"/>
                <a:cs typeface="+mn-cs"/>
              </a:rPr>
              <a:t>B</a:t>
            </a:r>
            <a:r>
              <a:rPr lang="en-US" sz="1200" b="1" kern="1200" dirty="0">
                <a:solidFill>
                  <a:schemeClr val="tx1"/>
                </a:solidFill>
                <a:effectLst/>
                <a:latin typeface="+mn-lt"/>
                <a:ea typeface="+mn-ea"/>
                <a:cs typeface="+mn-cs"/>
              </a:rPr>
              <a:t>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a yellow chicken </a:t>
            </a:r>
            <a:r>
              <a:rPr lang="en-US" sz="1200" strike="sngStrike" kern="1200" dirty="0">
                <a:solidFill>
                  <a:schemeClr val="tx1"/>
                </a:solidFill>
                <a:effectLst/>
                <a:latin typeface="+mn-lt"/>
                <a:ea typeface="+mn-ea"/>
                <a:cs typeface="+mn-cs"/>
              </a:rPr>
              <a:t>too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 a woman who are in the middle of an alley. What other details can you add?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t>
            </a:r>
            <a:r>
              <a:rPr lang="en-US" sz="1200" strike="sngStrike" kern="1200" dirty="0">
                <a:solidFill>
                  <a:schemeClr val="tx1"/>
                </a:solidFill>
                <a:effectLst/>
                <a:latin typeface="+mn-lt"/>
                <a:ea typeface="+mn-ea"/>
                <a:cs typeface="+mn-cs"/>
              </a:rPr>
              <a:t>there is a chicken.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people looking at the woman. The man wearing the apron and the chef’s hat is smiling. What other details can you add?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t>
            </a:r>
            <a:r>
              <a:rPr lang="en-US" sz="1200" strike="sngStrike" kern="1200" dirty="0">
                <a:solidFill>
                  <a:schemeClr val="tx1"/>
                </a:solidFill>
                <a:effectLst/>
                <a:latin typeface="+mn-lt"/>
                <a:ea typeface="+mn-ea"/>
                <a:cs typeface="+mn-cs"/>
              </a:rPr>
              <a:t>other</a:t>
            </a:r>
            <a:r>
              <a:rPr lang="en-US" sz="1200" kern="1200" dirty="0">
                <a:solidFill>
                  <a:schemeClr val="tx1"/>
                </a:solidFill>
                <a:effectLst/>
                <a:latin typeface="+mn-lt"/>
                <a:ea typeface="+mn-ea"/>
                <a:cs typeface="+mn-cs"/>
              </a:rPr>
              <a:t> people </a:t>
            </a:r>
            <a:r>
              <a:rPr lang="en-US" sz="1200" strike="sngStrike" kern="1200" dirty="0">
                <a:solidFill>
                  <a:schemeClr val="tx1"/>
                </a:solidFill>
                <a:effectLst/>
                <a:latin typeface="+mn-lt"/>
                <a:ea typeface="+mn-ea"/>
                <a:cs typeface="+mn-cs"/>
              </a:rPr>
              <a:t>in the picture</a:t>
            </a:r>
            <a:r>
              <a:rPr lang="en-US" sz="1200" b="1" kern="1200" dirty="0">
                <a:solidFill>
                  <a:schemeClr val="tx1"/>
                </a:solidFill>
                <a:effectLst/>
                <a:latin typeface="+mn-lt"/>
                <a:ea typeface="+mn-ea"/>
                <a:cs typeface="+mn-cs"/>
              </a:rPr>
              <a:t> standing in the doorway looking out. What other details can you add?</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love chicken nuggets from McDonald’s</a:t>
            </a:r>
            <a:r>
              <a:rPr lang="en-US" sz="1200" b="1" strike="sngStrike"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The woman’s lips are pursed. She is reaching out to the feathers. There are feathers everywhere. What else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strike="sngStrike" kern="1200" dirty="0">
                <a:solidFill>
                  <a:schemeClr val="tx1"/>
                </a:solidFill>
                <a:effectLst/>
                <a:latin typeface="+mn-lt"/>
                <a:ea typeface="+mn-ea"/>
                <a:cs typeface="+mn-cs"/>
              </a:rPr>
              <a:t>(No turn taken) </a:t>
            </a:r>
            <a:r>
              <a:rPr lang="en-US" sz="1200" b="1" kern="1200" dirty="0">
                <a:solidFill>
                  <a:schemeClr val="tx1"/>
                </a:solidFill>
                <a:effectLst/>
                <a:latin typeface="+mn-lt"/>
                <a:ea typeface="+mn-ea"/>
                <a:cs typeface="+mn-cs"/>
              </a:rPr>
              <a:t>The woman is holding a green sack in her hand while reaching for the feathers with her other hand.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t>
            </a:r>
            <a:r>
              <a:rPr lang="en-US" sz="1200" strike="sngStrike" kern="1200" dirty="0">
                <a:solidFill>
                  <a:schemeClr val="tx1"/>
                </a:solidFill>
                <a:effectLst/>
                <a:latin typeface="+mn-lt"/>
                <a:ea typeface="+mn-ea"/>
                <a:cs typeface="+mn-cs"/>
              </a:rPr>
              <a:t>A</a:t>
            </a:r>
            <a:r>
              <a:rPr lang="en-US" sz="1200" b="1" kern="1200" dirty="0">
                <a:solidFill>
                  <a:schemeClr val="tx1"/>
                </a:solidFill>
                <a:effectLst/>
                <a:latin typeface="+mn-lt"/>
                <a:ea typeface="+mn-ea"/>
                <a:cs typeface="+mn-cs"/>
              </a:rPr>
              <a:t>B:</a:t>
            </a:r>
            <a:endParaRPr lang="en-US" sz="1200" kern="1200" dirty="0">
              <a:solidFill>
                <a:schemeClr val="tx1"/>
              </a:solidFill>
              <a:effectLst/>
              <a:latin typeface="+mn-lt"/>
              <a:ea typeface="+mn-ea"/>
              <a:cs typeface="+mn-cs"/>
            </a:endParaRPr>
          </a:p>
          <a:p>
            <a:r>
              <a:rPr lang="en-US" sz="1200" b="1" strike="sngStrike" kern="1200" dirty="0">
                <a:solidFill>
                  <a:schemeClr val="tx1"/>
                </a:solidFill>
                <a:effectLst/>
                <a:latin typeface="+mn-lt"/>
                <a:ea typeface="+mn-ea"/>
                <a:cs typeface="+mn-cs"/>
              </a:rPr>
              <a:t>(No turn taken)</a:t>
            </a:r>
            <a:r>
              <a:rPr lang="en-US" sz="1200" b="1" kern="1200" dirty="0">
                <a:solidFill>
                  <a:schemeClr val="tx1"/>
                </a:solidFill>
                <a:effectLst/>
                <a:latin typeface="+mn-lt"/>
                <a:ea typeface="+mn-ea"/>
                <a:cs typeface="+mn-cs"/>
              </a:rPr>
              <a:t> I notice there are feathers everywhere.</a:t>
            </a:r>
            <a:r>
              <a:rPr lang="en-US" sz="1200" b="1" strike="sng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a:t>
            </a:r>
          </a:p>
          <a:p>
            <a:pPr lvl="0" fontAlgn="base"/>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4.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a:t>
            </a:r>
            <a:r>
              <a:rPr lang="en-US" sz="1200" b="1" i="1" kern="1200" dirty="0">
                <a:solidFill>
                  <a:schemeClr val="tx1"/>
                </a:solidFill>
                <a:effectLst/>
                <a:latin typeface="+mn-lt"/>
                <a:ea typeface="+mn-ea"/>
                <a:cs typeface="+mn-cs"/>
              </a:rPr>
              <a:t> “What do you notice in the visual text.  Provide details.”</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CLARIFY.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pPr lvl="0" fontAlgn="base"/>
            <a:r>
              <a:rPr lang="en-US" dirty="0">
                <a:effectLst/>
              </a:rPr>
              <a:t>Teacher along with students will revise the text on chart paper or document reader.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Prompt:  </a:t>
            </a:r>
            <a:r>
              <a:rPr lang="en-US" sz="1200" b="1" i="1" kern="1200" dirty="0">
                <a:solidFill>
                  <a:schemeClr val="tx1"/>
                </a:solidFill>
                <a:effectLst/>
                <a:latin typeface="+mn-lt"/>
                <a:ea typeface="+mn-ea"/>
                <a:cs typeface="+mn-cs"/>
              </a:rPr>
              <a:t>What do you notice in the visual text?  Provide details.</a:t>
            </a:r>
            <a:endParaRPr lang="en-US" sz="1200" kern="1200" dirty="0">
              <a:solidFill>
                <a:schemeClr val="tx1"/>
              </a:solidFill>
              <a:effectLst/>
              <a:latin typeface="+mn-lt"/>
              <a:ea typeface="+mn-ea"/>
              <a:cs typeface="+mn-cs"/>
            </a:endParaRPr>
          </a:p>
          <a:p>
            <a:r>
              <a:rPr lang="en-US" sz="1200" dirty="0">
                <a:effectLst/>
              </a:rPr>
              <a:t> </a:t>
            </a:r>
            <a:endParaRPr lang="en-US" dirty="0">
              <a:effectLst/>
            </a:endParaRPr>
          </a:p>
          <a:p>
            <a:r>
              <a:rPr lang="en-US" sz="1200" dirty="0">
                <a:effectLst/>
              </a:rPr>
              <a:t> </a:t>
            </a:r>
            <a:endParaRPr lang="en-US" dirty="0">
              <a:effectLst/>
            </a:endParaRPr>
          </a:p>
          <a:p>
            <a:r>
              <a:rPr lang="en-US" b="1" u="sng" dirty="0">
                <a:effectLst/>
              </a:rPr>
              <a:t>Non-Model:</a:t>
            </a:r>
            <a:endParaRPr lang="en-US" dirty="0">
              <a:effectLst/>
            </a:endParaRPr>
          </a:p>
          <a:p>
            <a:r>
              <a:rPr lang="en-US" sz="1200" dirty="0">
                <a:effectLst/>
              </a:rPr>
              <a:t> </a:t>
            </a:r>
            <a:endParaRPr lang="en-US" dirty="0">
              <a:effectLst/>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are playing a game </a:t>
            </a:r>
            <a:r>
              <a:rPr lang="en-US" sz="1200" b="1" kern="1200" dirty="0">
                <a:solidFill>
                  <a:schemeClr val="tx1"/>
                </a:solidFill>
                <a:effectLst/>
                <a:latin typeface="+mn-lt"/>
                <a:ea typeface="+mn-ea"/>
                <a:cs typeface="+mn-cs"/>
              </a:rPr>
              <a:t>(No prompting of the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them are all boys </a:t>
            </a:r>
            <a:r>
              <a:rPr lang="en-US" sz="1200" b="1" kern="1200" dirty="0">
                <a:solidFill>
                  <a:schemeClr val="tx1"/>
                </a:solidFill>
                <a:effectLst/>
                <a:latin typeface="+mn-lt"/>
                <a:ea typeface="+mn-ea"/>
                <a:cs typeface="+mn-cs"/>
              </a:rPr>
              <a:t>(Student is not taking turns</a:t>
            </a:r>
            <a:r>
              <a:rPr lang="en-US" sz="1200" kern="1200" dirty="0">
                <a:solidFill>
                  <a:schemeClr val="tx1"/>
                </a:solidFill>
                <a:effectLst/>
                <a:latin typeface="+mn-lt"/>
                <a:ea typeface="+mn-ea"/>
                <a:cs typeface="+mn-cs"/>
              </a:rPr>
              <a:t>) What do you notice in the visual text?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the boys are wearing sneakers. </a:t>
            </a:r>
            <a:r>
              <a:rPr lang="en-US" sz="1200" b="1" kern="1200" dirty="0">
                <a:solidFill>
                  <a:schemeClr val="tx1"/>
                </a:solidFill>
                <a:effectLst/>
                <a:latin typeface="+mn-lt"/>
                <a:ea typeface="+mn-ea"/>
                <a:cs typeface="+mn-cs"/>
              </a:rPr>
              <a:t>(Student not facing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like to wear shorts when it is hot. What do you notice in the visual text?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like basketball. </a:t>
            </a:r>
            <a:r>
              <a:rPr lang="en-US" sz="1200" b="1" kern="1200" dirty="0">
                <a:solidFill>
                  <a:schemeClr val="tx1"/>
                </a:solidFill>
                <a:effectLst/>
                <a:latin typeface="+mn-lt"/>
                <a:ea typeface="+mn-ea"/>
                <a:cs typeface="+mn-cs"/>
              </a:rPr>
              <a:t>(Not addressing 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like basketball too. What do you notice in the visual text?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are tired.</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are done playing basketball. </a:t>
            </a: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They are playing a game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notice there are many boys sitting in circle. </a:t>
            </a:r>
            <a:r>
              <a:rPr lang="en-US" sz="1200" kern="1200" dirty="0">
                <a:solidFill>
                  <a:schemeClr val="tx1"/>
                </a:solidFill>
                <a:effectLst/>
                <a:latin typeface="+mn-lt"/>
                <a:ea typeface="+mn-ea"/>
                <a:cs typeface="+mn-cs"/>
              </a:rPr>
              <a:t>(not asking for prompt). What do you notice in the visual text?</a:t>
            </a:r>
          </a:p>
          <a:p>
            <a:r>
              <a:rPr lang="en-US" sz="1200" b="1" kern="1200" dirty="0">
                <a:solidFill>
                  <a:schemeClr val="tx1"/>
                </a:solidFill>
                <a:effectLst/>
                <a:latin typeface="+mn-lt"/>
                <a:ea typeface="+mn-ea"/>
                <a:cs typeface="+mn-cs"/>
              </a:rPr>
              <a:t>Student </a:t>
            </a:r>
            <a:r>
              <a:rPr lang="en-US" sz="1200" b="1" strike="sngStrike" kern="1200" dirty="0">
                <a:solidFill>
                  <a:schemeClr val="tx1"/>
                </a:solidFill>
                <a:effectLst/>
                <a:latin typeface="+mn-lt"/>
                <a:ea typeface="+mn-ea"/>
                <a:cs typeface="+mn-cs"/>
              </a:rPr>
              <a:t>A</a:t>
            </a:r>
            <a:r>
              <a:rPr lang="en-US" sz="1200" b="1" kern="1200" dirty="0">
                <a:solidFill>
                  <a:schemeClr val="tx1"/>
                </a:solidFill>
                <a:effectLst/>
                <a:latin typeface="+mn-lt"/>
                <a:ea typeface="+mn-ea"/>
                <a:cs typeface="+mn-cs"/>
              </a:rPr>
              <a:t>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There are all boys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notice there are nine boys and they are of different races. </a:t>
            </a:r>
            <a:r>
              <a:rPr lang="en-US" sz="1200" kern="1200" dirty="0">
                <a:solidFill>
                  <a:schemeClr val="tx1"/>
                </a:solidFill>
                <a:effectLst/>
                <a:latin typeface="+mn-lt"/>
                <a:ea typeface="+mn-ea"/>
                <a:cs typeface="+mn-cs"/>
              </a:rPr>
              <a:t>(Student is not taking turns) What do you notice in the visual text?</a:t>
            </a:r>
          </a:p>
          <a:p>
            <a:r>
              <a:rPr lang="en-US" sz="1200" b="1" kern="1200" dirty="0">
                <a:solidFill>
                  <a:schemeClr val="tx1"/>
                </a:solidFill>
                <a:effectLst/>
                <a:latin typeface="+mn-lt"/>
                <a:ea typeface="+mn-ea"/>
                <a:cs typeface="+mn-cs"/>
              </a:rPr>
              <a:t>Student </a:t>
            </a:r>
            <a:r>
              <a:rPr lang="en-US" sz="1200" b="1" strike="sngStrike" kern="1200" dirty="0">
                <a:solidFill>
                  <a:schemeClr val="tx1"/>
                </a:solidFill>
                <a:effectLst/>
                <a:latin typeface="+mn-lt"/>
                <a:ea typeface="+mn-ea"/>
                <a:cs typeface="+mn-cs"/>
              </a:rPr>
              <a:t>B</a:t>
            </a:r>
            <a:r>
              <a:rPr lang="en-US" sz="1200" b="1" kern="1200" dirty="0">
                <a:solidFill>
                  <a:schemeClr val="tx1"/>
                </a:solidFill>
                <a:effectLst/>
                <a:latin typeface="+mn-lt"/>
                <a:ea typeface="+mn-ea"/>
                <a:cs typeface="+mn-cs"/>
              </a:rPr>
              <a:t>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There are all boys.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notice there are only boys too. They are wearing sneakers and some are not wearing shirts. </a:t>
            </a:r>
            <a:r>
              <a:rPr lang="en-US" sz="1200" kern="1200" dirty="0">
                <a:solidFill>
                  <a:schemeClr val="tx1"/>
                </a:solidFill>
                <a:effectLst/>
                <a:latin typeface="+mn-lt"/>
                <a:ea typeface="+mn-ea"/>
                <a:cs typeface="+mn-cs"/>
              </a:rPr>
              <a:t>(Students not facing partner)</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like to wear shorts when it is hot.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One of the boys has wet hair. </a:t>
            </a:r>
            <a:r>
              <a:rPr lang="en-US" sz="1200" kern="1200" dirty="0">
                <a:solidFill>
                  <a:schemeClr val="tx1"/>
                </a:solidFill>
                <a:effectLst/>
                <a:latin typeface="+mn-lt"/>
                <a:ea typeface="+mn-ea"/>
                <a:cs typeface="+mn-cs"/>
              </a:rPr>
              <a:t>What do you notice in the visual text?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like basketball. </a:t>
            </a:r>
            <a:r>
              <a:rPr lang="en-US" sz="1200" b="1" kern="1200" dirty="0">
                <a:solidFill>
                  <a:schemeClr val="tx1"/>
                </a:solidFill>
                <a:effectLst/>
                <a:latin typeface="+mn-lt"/>
                <a:ea typeface="+mn-ea"/>
                <a:cs typeface="+mn-cs"/>
              </a:rPr>
              <a:t>All the boys are sitting on the floor on their bottoms with one of their arms stretched out to the center of the circle.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like basketball too.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wonder why they have their hands stretched out to the center of the group while sitting on the floor? What do you notice in the visual text?</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think they are tired.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notice that these nine boys are sitting on the floor with their hands stretched out to the center of the group.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t>
            </a:r>
            <a:r>
              <a:rPr lang="en-US" sz="1200" strike="sngStrike" kern="1200" dirty="0">
                <a:solidFill>
                  <a:schemeClr val="tx1"/>
                </a:solidFill>
                <a:effectLst/>
                <a:latin typeface="+mn-lt"/>
                <a:ea typeface="+mn-ea"/>
                <a:cs typeface="+mn-cs"/>
              </a:rPr>
              <a:t>A</a:t>
            </a:r>
            <a:r>
              <a:rPr lang="en-US" sz="1200" b="1" kern="1200" dirty="0">
                <a:solidFill>
                  <a:schemeClr val="tx1"/>
                </a:solidFill>
                <a:effectLst/>
                <a:latin typeface="+mn-lt"/>
                <a:ea typeface="+mn-ea"/>
                <a:cs typeface="+mn-cs"/>
              </a:rPr>
              <a:t>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think they are done playing basketball.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So you are saying there are nine boys sitting in a circle on the floor. They are all wearing sneakers and have their hands stretched out to the center of the group.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a:t>
            </a:r>
          </a:p>
          <a:p>
            <a:r>
              <a:rPr lang="en-US" sz="1200" kern="1200" dirty="0">
                <a:solidFill>
                  <a:schemeClr val="tx1"/>
                </a:solidFill>
                <a:effectLst/>
                <a:latin typeface="+mn-lt"/>
                <a:ea typeface="+mn-ea"/>
                <a:cs typeface="+mn-cs"/>
              </a:rPr>
              <a:t> </a:t>
            </a:r>
          </a:p>
          <a:p>
            <a:pPr lvl="0" fontAlgn="base"/>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2936513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60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924034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CLARIFY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420625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1103055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2064227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954801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1349905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1936810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697726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1274213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591285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130833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1412653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dirty="0"/>
          </a:p>
        </p:txBody>
      </p:sp>
    </p:spTree>
    <p:extLst>
      <p:ext uri="{BB962C8B-B14F-4D97-AF65-F5344CB8AC3E}">
        <p14:creationId xmlns:p14="http://schemas.microsoft.com/office/powerpoint/2010/main" val="822884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3589928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453209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CLARIFY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199312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CLARIFY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1416610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64903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hand gesture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46177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122467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577117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107339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9421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4</a:t>
            </a:r>
          </a:p>
        </p:txBody>
      </p:sp>
      <p:pic>
        <p:nvPicPr>
          <p:cNvPr id="4" name="Picture 3"/>
          <p:cNvPicPr>
            <a:picLocks noChangeAspect="1"/>
          </p:cNvPicPr>
          <p:nvPr/>
        </p:nvPicPr>
        <p:blipFill>
          <a:blip r:embed="rId2"/>
          <a:stretch>
            <a:fillRect/>
          </a:stretch>
        </p:blipFill>
        <p:spPr>
          <a:xfrm>
            <a:off x="7047406" y="4536948"/>
            <a:ext cx="1221987" cy="1192182"/>
          </a:xfrm>
          <a:prstGeom prst="rect">
            <a:avLst/>
          </a:prstGeom>
        </p:spPr>
      </p:pic>
      <p:pic>
        <p:nvPicPr>
          <p:cNvPr id="7" name="Picture 6"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4"/>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23B0CB27-DA5F-CF44-97A5-7C0E2775BA6D}"/>
              </a:ext>
            </a:extLst>
          </p:cNvPr>
          <p:cNvPicPr>
            <a:picLocks noChangeAspect="1"/>
          </p:cNvPicPr>
          <p:nvPr/>
        </p:nvPicPr>
        <p:blipFill>
          <a:blip r:embed="rId5"/>
          <a:stretch>
            <a:fillRect/>
          </a:stretch>
        </p:blipFill>
        <p:spPr>
          <a:xfrm>
            <a:off x="3333596" y="1252728"/>
            <a:ext cx="2316308" cy="2997574"/>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0831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324535"/>
          </a:xfrm>
          <a:prstGeom prst="rect">
            <a:avLst/>
          </a:prstGeom>
          <a:noFill/>
        </p:spPr>
        <p:txBody>
          <a:bodyPr wrap="square" rtlCol="0">
            <a:spAutoFit/>
          </a:bodyPr>
          <a:lstStyle/>
          <a:p>
            <a:r>
              <a:rPr lang="en-US" sz="1700" b="1" dirty="0"/>
              <a:t>Partner A: </a:t>
            </a:r>
            <a:r>
              <a:rPr lang="en-US" sz="1700" dirty="0"/>
              <a:t>I notice there are nine kids and they are all boys.  What do you notice in the visual text?</a:t>
            </a:r>
          </a:p>
          <a:p>
            <a:endParaRPr lang="en-US" sz="1700" dirty="0"/>
          </a:p>
          <a:p>
            <a:endParaRPr lang="en-US" sz="1700" dirty="0"/>
          </a:p>
          <a:p>
            <a:endParaRPr lang="en-US" sz="1700" dirty="0"/>
          </a:p>
          <a:p>
            <a:r>
              <a:rPr lang="en-US" sz="1700" b="1" dirty="0"/>
              <a:t>Partner A:  </a:t>
            </a:r>
            <a:r>
              <a:rPr lang="en-US" sz="1700" dirty="0"/>
              <a:t>I notice they are all boys.  They are wearing sneakers.  What other details can you add from the visual text? </a:t>
            </a:r>
          </a:p>
          <a:p>
            <a:endParaRPr lang="en-US" sz="1700" b="1" dirty="0"/>
          </a:p>
          <a:p>
            <a:endParaRPr lang="en-US" sz="1700" b="1" dirty="0"/>
          </a:p>
          <a:p>
            <a:r>
              <a:rPr lang="en-US" sz="1700" b="1" dirty="0"/>
              <a:t>Partner A: </a:t>
            </a:r>
            <a:r>
              <a:rPr lang="en-US" sz="1700" dirty="0"/>
              <a:t>I also notice the shirts the boys are wearing are all different colors.  What else do you notice?</a:t>
            </a:r>
          </a:p>
          <a:p>
            <a:endParaRPr lang="en-US" sz="1700" dirty="0"/>
          </a:p>
          <a:p>
            <a:r>
              <a:rPr lang="en-US" sz="1700" b="1" dirty="0"/>
              <a:t>Partner A: </a:t>
            </a:r>
            <a:r>
              <a:rPr lang="en-US" sz="1700" dirty="0"/>
              <a:t>I notice the boys are sitting on tile floor.  What do you notice in the visual text?</a:t>
            </a:r>
          </a:p>
        </p:txBody>
      </p:sp>
      <p:sp>
        <p:nvSpPr>
          <p:cNvPr id="5" name="TextBox 4"/>
          <p:cNvSpPr txBox="1"/>
          <p:nvPr/>
        </p:nvSpPr>
        <p:spPr>
          <a:xfrm>
            <a:off x="4591715" y="1052160"/>
            <a:ext cx="3619308" cy="5324535"/>
          </a:xfrm>
          <a:prstGeom prst="rect">
            <a:avLst/>
          </a:prstGeom>
          <a:noFill/>
        </p:spPr>
        <p:txBody>
          <a:bodyPr wrap="square" rtlCol="0">
            <a:spAutoFit/>
          </a:bodyPr>
          <a:lstStyle/>
          <a:p>
            <a:r>
              <a:rPr lang="en-US" sz="1700" b="1" dirty="0"/>
              <a:t>Partner B:  </a:t>
            </a:r>
            <a:r>
              <a:rPr lang="en-US" sz="1700" dirty="0"/>
              <a:t>I notice all the boys are sitting down on their bottoms forming a circle on the tile floor and they are crossed legged.  What other details can you add from the visual text?</a:t>
            </a:r>
          </a:p>
          <a:p>
            <a:endParaRPr lang="en-US" sz="1700" b="1" dirty="0"/>
          </a:p>
          <a:p>
            <a:r>
              <a:rPr lang="en-US" sz="1700" b="1" dirty="0"/>
              <a:t>Partner B: </a:t>
            </a:r>
            <a:r>
              <a:rPr lang="en-US" sz="1700" dirty="0"/>
              <a:t>I notice nine boys are putting their hands together in the middle of the group. Is there another detail you can add from the visual text?</a:t>
            </a:r>
          </a:p>
          <a:p>
            <a:endParaRPr lang="en-US" sz="1700" dirty="0"/>
          </a:p>
          <a:p>
            <a:r>
              <a:rPr lang="en-US" sz="1700" b="1" dirty="0"/>
              <a:t>Partner B: </a:t>
            </a:r>
            <a:r>
              <a:rPr lang="en-US" sz="1700" dirty="0"/>
              <a:t>I notice they are inside a building.  What do you notice in the visual text?</a:t>
            </a:r>
          </a:p>
          <a:p>
            <a:endParaRPr lang="en-US" sz="1700" dirty="0"/>
          </a:p>
          <a:p>
            <a:endParaRPr lang="en-US" sz="1700" dirty="0"/>
          </a:p>
          <a:p>
            <a:r>
              <a:rPr lang="en-US" sz="1700" b="1" dirty="0"/>
              <a:t>Partner B</a:t>
            </a:r>
            <a:r>
              <a:rPr lang="en-US" sz="1700" dirty="0"/>
              <a:t>: I notice some of the boys have smiles on their faces.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8" y="41883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2051" y="364246"/>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5913" y="-39688"/>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2051" y="2092792"/>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2051" y="3698324"/>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4050" y="535445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8" y="2056544"/>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8" y="366207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7" y="5238208"/>
            <a:ext cx="1199599" cy="1048469"/>
          </a:xfrm>
          <a:prstGeom prst="rect">
            <a:avLst/>
          </a:prstGeom>
        </p:spPr>
      </p:pic>
    </p:spTree>
    <p:extLst>
      <p:ext uri="{BB962C8B-B14F-4D97-AF65-F5344CB8AC3E}">
        <p14:creationId xmlns:p14="http://schemas.microsoft.com/office/powerpoint/2010/main" val="34966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145379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6703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6472" y="751866"/>
            <a:ext cx="5505515" cy="5271173"/>
          </a:xfrm>
          <a:prstGeom prst="rect">
            <a:avLst/>
          </a:prstGeom>
        </p:spPr>
      </p:pic>
      <p:pic>
        <p:nvPicPr>
          <p:cNvPr id="2" name="Online Media 1" descr="Recorded Sound">
            <a:hlinkClick r:id="" action="ppaction://media"/>
            <a:extLst>
              <a:ext uri="{FF2B5EF4-FFF2-40B4-BE49-F238E27FC236}">
                <a16:creationId xmlns:a16="http://schemas.microsoft.com/office/drawing/2014/main" id="{09B719F7-6F2E-0F4D-ACE4-F6182E4348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08794" y="120132"/>
            <a:ext cx="812800" cy="812800"/>
          </a:xfrm>
          <a:prstGeom prst="rect">
            <a:avLst/>
          </a:prstGeom>
          <a:ln>
            <a:solidFill>
              <a:schemeClr val="accent1"/>
            </a:solidFill>
          </a:ln>
        </p:spPr>
      </p:pic>
    </p:spTree>
    <p:extLst>
      <p:ext uri="{BB962C8B-B14F-4D97-AF65-F5344CB8AC3E}">
        <p14:creationId xmlns:p14="http://schemas.microsoft.com/office/powerpoint/2010/main" val="92655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801314"/>
          </a:xfrm>
          <a:prstGeom prst="rect">
            <a:avLst/>
          </a:prstGeom>
          <a:noFill/>
        </p:spPr>
        <p:txBody>
          <a:bodyPr wrap="square" rtlCol="0">
            <a:spAutoFit/>
          </a:bodyPr>
          <a:lstStyle/>
          <a:p>
            <a:r>
              <a:rPr lang="en-US" sz="1700" b="1" dirty="0"/>
              <a:t>Partner A: </a:t>
            </a:r>
            <a:r>
              <a:rPr lang="en-US" sz="1700" dirty="0"/>
              <a:t>They are playing a game. </a:t>
            </a:r>
          </a:p>
          <a:p>
            <a:endParaRPr lang="en-US" sz="1700" dirty="0"/>
          </a:p>
          <a:p>
            <a:endParaRPr lang="en-US" sz="1700" dirty="0"/>
          </a:p>
          <a:p>
            <a:endParaRPr lang="en-US" sz="1700" dirty="0"/>
          </a:p>
          <a:p>
            <a:endParaRPr lang="en-US" sz="1700" dirty="0"/>
          </a:p>
          <a:p>
            <a:r>
              <a:rPr lang="en-US" sz="1700" b="1" dirty="0"/>
              <a:t>Partner A:  </a:t>
            </a:r>
            <a:r>
              <a:rPr lang="en-US" sz="1700" dirty="0"/>
              <a:t>All of them are boys.  What do you notice?</a:t>
            </a:r>
          </a:p>
          <a:p>
            <a:endParaRPr lang="en-US" sz="1700" b="1" dirty="0"/>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r>
              <a:rPr lang="en-US" sz="1700" b="1" dirty="0"/>
              <a:t>Partner A: </a:t>
            </a:r>
            <a:r>
              <a:rPr lang="en-US" sz="1700" dirty="0"/>
              <a:t>I think they are tired.</a:t>
            </a:r>
          </a:p>
        </p:txBody>
      </p:sp>
      <p:sp>
        <p:nvSpPr>
          <p:cNvPr id="5" name="TextBox 4"/>
          <p:cNvSpPr txBox="1"/>
          <p:nvPr/>
        </p:nvSpPr>
        <p:spPr>
          <a:xfrm>
            <a:off x="4591715" y="1052160"/>
            <a:ext cx="3619308" cy="5062924"/>
          </a:xfrm>
          <a:prstGeom prst="rect">
            <a:avLst/>
          </a:prstGeom>
          <a:noFill/>
        </p:spPr>
        <p:txBody>
          <a:bodyPr wrap="square" rtlCol="0">
            <a:spAutoFit/>
          </a:bodyPr>
          <a:lstStyle/>
          <a:p>
            <a:endParaRPr lang="en-US" sz="1700" dirty="0"/>
          </a:p>
          <a:p>
            <a:endParaRPr lang="en-US" sz="1700" b="1" dirty="0"/>
          </a:p>
          <a:p>
            <a:endParaRPr lang="en-US" sz="1700" b="1" dirty="0"/>
          </a:p>
          <a:p>
            <a:endParaRPr lang="en-US" sz="1700" b="1" dirty="0"/>
          </a:p>
          <a:p>
            <a:endParaRPr lang="en-US" sz="1700" b="1" dirty="0"/>
          </a:p>
          <a:p>
            <a:endParaRPr lang="en-US" sz="1700" b="1" dirty="0"/>
          </a:p>
          <a:p>
            <a:r>
              <a:rPr lang="en-US" sz="1700" b="1" dirty="0"/>
              <a:t>Partner B: </a:t>
            </a:r>
            <a:r>
              <a:rPr lang="en-US" sz="1700" dirty="0"/>
              <a:t>All of the boys are wearing sneakers. </a:t>
            </a:r>
          </a:p>
          <a:p>
            <a:endParaRPr lang="en-US" sz="1700" dirty="0"/>
          </a:p>
          <a:p>
            <a:endParaRPr lang="en-US" sz="1700" dirty="0"/>
          </a:p>
          <a:p>
            <a:endParaRPr lang="en-US" sz="1700" dirty="0"/>
          </a:p>
          <a:p>
            <a:endParaRPr lang="en-US" sz="1700" dirty="0"/>
          </a:p>
          <a:p>
            <a:r>
              <a:rPr lang="en-US" sz="1700" b="1" dirty="0"/>
              <a:t>Partner B: </a:t>
            </a:r>
            <a:r>
              <a:rPr lang="en-US" sz="1700" dirty="0"/>
              <a:t>I like to wear shorts.</a:t>
            </a:r>
          </a:p>
          <a:p>
            <a:endParaRPr lang="en-US" sz="1700" dirty="0"/>
          </a:p>
          <a:p>
            <a:endParaRPr lang="en-US" sz="1700" dirty="0"/>
          </a:p>
          <a:p>
            <a:endParaRPr lang="en-US" sz="1700" dirty="0"/>
          </a:p>
          <a:p>
            <a:endParaRPr lang="en-US" sz="1700" dirty="0"/>
          </a:p>
          <a:p>
            <a:r>
              <a:rPr lang="en-US" sz="1700" b="1" dirty="0"/>
              <a:t>Partner B</a:t>
            </a:r>
            <a:r>
              <a:rPr lang="en-US" sz="1700" dirty="0"/>
              <a:t>: I think they are done playing basketball.</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5765"/>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785814"/>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122238"/>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20609"/>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93254"/>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306754"/>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17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172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260999"/>
            <a:ext cx="1199599" cy="1048469"/>
          </a:xfrm>
          <a:prstGeom prst="rect">
            <a:avLst/>
          </a:prstGeom>
        </p:spPr>
      </p:pic>
    </p:spTree>
    <p:extLst>
      <p:ext uri="{BB962C8B-B14F-4D97-AF65-F5344CB8AC3E}">
        <p14:creationId xmlns:p14="http://schemas.microsoft.com/office/powerpoint/2010/main" val="7399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69121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405" y="7260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416A4725-9117-2147-87EA-4FED7BBDABD6}"/>
              </a:ext>
            </a:extLst>
          </p:cNvPr>
          <p:cNvPicPr>
            <a:picLocks noChangeAspect="1"/>
          </p:cNvPicPr>
          <p:nvPr/>
        </p:nvPicPr>
        <p:blipFill rotWithShape="1">
          <a:blip r:embed="rId5"/>
          <a:srcRect l="20924" r="21106"/>
          <a:stretch/>
        </p:blipFill>
        <p:spPr>
          <a:xfrm>
            <a:off x="1995333" y="1156647"/>
            <a:ext cx="3943573" cy="5102036"/>
          </a:xfrm>
          <a:prstGeom prst="rect">
            <a:avLst/>
          </a:prstGeom>
        </p:spPr>
      </p:pic>
    </p:spTree>
    <p:extLst>
      <p:ext uri="{BB962C8B-B14F-4D97-AF65-F5344CB8AC3E}">
        <p14:creationId xmlns:p14="http://schemas.microsoft.com/office/powerpoint/2010/main" val="1382201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Provide details.</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733A9FFB-31E5-0C4F-9903-B38D160930D6}"/>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217664" y="2055003"/>
            <a:ext cx="4919113" cy="3986374"/>
          </a:xfrm>
          <a:prstGeom prst="rect">
            <a:avLst/>
          </a:prstGeom>
          <a:solidFill>
            <a:schemeClr val="bg1"/>
          </a:solidFill>
          <a:ln w="57150">
            <a:solidFill>
              <a:srgbClr val="00B050"/>
            </a:solidFill>
            <a:miter lim="800000"/>
            <a:headEnd/>
            <a:tailEnd/>
          </a:ln>
        </p:spPr>
      </p:pic>
      <p:pic>
        <p:nvPicPr>
          <p:cNvPr id="15" name="Picture 14" descr="1958-Parad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8284" y="2055003"/>
            <a:ext cx="3955716" cy="3986374"/>
          </a:xfrm>
          <a:prstGeom prst="rect">
            <a:avLst/>
          </a:prstGeom>
        </p:spPr>
      </p:pic>
    </p:spTree>
    <p:extLst>
      <p:ext uri="{BB962C8B-B14F-4D97-AF65-F5344CB8AC3E}">
        <p14:creationId xmlns:p14="http://schemas.microsoft.com/office/powerpoint/2010/main" val="75248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791395" y="1745313"/>
            <a:ext cx="7543800" cy="4147487"/>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8590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5</a:t>
            </a:r>
          </a:p>
        </p:txBody>
      </p:sp>
    </p:spTree>
    <p:extLst>
      <p:ext uri="{BB962C8B-B14F-4D97-AF65-F5344CB8AC3E}">
        <p14:creationId xmlns:p14="http://schemas.microsoft.com/office/powerpoint/2010/main" val="373584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CLARIFY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606055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41925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44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0276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18586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0900" y="211138"/>
            <a:ext cx="7543800" cy="855662"/>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431800" y="1168400"/>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do you notice?</a:t>
            </a:r>
          </a:p>
          <a:p>
            <a:endParaRPr lang="en-US" sz="2800" dirty="0">
              <a:latin typeface="Calibri"/>
              <a:cs typeface="Calibri"/>
            </a:endParaRPr>
          </a:p>
          <a:p>
            <a:r>
              <a:rPr lang="en-US" sz="2800" dirty="0">
                <a:latin typeface="Calibri"/>
                <a:cs typeface="Calibri"/>
              </a:rPr>
              <a:t>What other details can you add?</a:t>
            </a:r>
          </a:p>
          <a:p>
            <a:endParaRPr lang="en-US" sz="2800" dirty="0">
              <a:latin typeface="Calibri"/>
              <a:cs typeface="Calibri"/>
            </a:endParaRPr>
          </a:p>
          <a:p>
            <a:r>
              <a:rPr lang="en-US" sz="2800" dirty="0">
                <a:latin typeface="Calibri"/>
                <a:cs typeface="Calibri"/>
              </a:rPr>
              <a:t>What else do you notice?</a:t>
            </a:r>
          </a:p>
          <a:p>
            <a:endParaRPr lang="en-US" sz="2800" dirty="0">
              <a:latin typeface="Calibri"/>
              <a:cs typeface="Calibri"/>
            </a:endParaRPr>
          </a:p>
          <a:p>
            <a:r>
              <a:rPr lang="en-US" sz="2800" dirty="0">
                <a:latin typeface="Calibri"/>
                <a:cs typeface="Calibri"/>
              </a:rPr>
              <a:t>Tell me more about…</a:t>
            </a:r>
          </a:p>
          <a:p>
            <a:pPr marL="0" indent="0">
              <a:buNone/>
            </a:pPr>
            <a:r>
              <a:rPr lang="en-US" sz="3600" dirty="0">
                <a:latin typeface="Calibri"/>
                <a:cs typeface="Calibri"/>
              </a:rPr>
              <a:t>	</a:t>
            </a:r>
          </a:p>
        </p:txBody>
      </p:sp>
      <p:sp>
        <p:nvSpPr>
          <p:cNvPr id="5" name="Content Placeholder 2"/>
          <p:cNvSpPr txBox="1">
            <a:spLocks/>
          </p:cNvSpPr>
          <p:nvPr/>
        </p:nvSpPr>
        <p:spPr>
          <a:xfrm>
            <a:off x="4749800" y="116840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2800" dirty="0">
                <a:latin typeface="Calibri"/>
                <a:cs typeface="Calibri"/>
              </a:rPr>
              <a:t>I notice that…</a:t>
            </a:r>
          </a:p>
          <a:p>
            <a:endParaRPr lang="en-US" sz="2800" dirty="0">
              <a:latin typeface="Calibri"/>
              <a:cs typeface="Calibri"/>
            </a:endParaRPr>
          </a:p>
          <a:p>
            <a:r>
              <a:rPr lang="en-US" sz="2800" dirty="0">
                <a:latin typeface="Calibri"/>
                <a:cs typeface="Calibri"/>
              </a:rPr>
              <a:t>Another detail I notice…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also notice…</a:t>
            </a:r>
          </a:p>
          <a:p>
            <a:endParaRPr lang="en-US" sz="2800" dirty="0">
              <a:latin typeface="Calibri"/>
              <a:cs typeface="Calibri"/>
            </a:endParaRPr>
          </a:p>
          <a:p>
            <a:r>
              <a:rPr lang="en-US" sz="2800" dirty="0">
                <a:latin typeface="Calibri"/>
                <a:cs typeface="Calibri"/>
              </a:rPr>
              <a:t>I would like to add,…</a:t>
            </a:r>
          </a:p>
        </p:txBody>
      </p:sp>
    </p:spTree>
    <p:extLst>
      <p:ext uri="{BB962C8B-B14F-4D97-AF65-F5344CB8AC3E}">
        <p14:creationId xmlns:p14="http://schemas.microsoft.com/office/powerpoint/2010/main" val="82975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1048261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Pictur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631" y="898161"/>
            <a:ext cx="5874145" cy="5258799"/>
          </a:xfrm>
          <a:prstGeom prst="rect">
            <a:avLst/>
          </a:prstGeom>
        </p:spPr>
      </p:pic>
    </p:spTree>
    <p:extLst>
      <p:ext uri="{BB962C8B-B14F-4D97-AF65-F5344CB8AC3E}">
        <p14:creationId xmlns:p14="http://schemas.microsoft.com/office/powerpoint/2010/main" val="1204132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392" y="853440"/>
            <a:ext cx="5286424" cy="5169599"/>
          </a:xfrm>
          <a:prstGeom prst="rect">
            <a:avLst/>
          </a:prstGeom>
        </p:spPr>
      </p:pic>
      <p:pic>
        <p:nvPicPr>
          <p:cNvPr id="9" name="Online Media 1" descr="Recorded Sound">
            <a:hlinkClick r:id="" action="ppaction://media"/>
            <a:extLst>
              <a:ext uri="{FF2B5EF4-FFF2-40B4-BE49-F238E27FC236}">
                <a16:creationId xmlns:a16="http://schemas.microsoft.com/office/drawing/2014/main" id="{939B9874-C56D-8E4B-912F-20526384D0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29266" y="345466"/>
            <a:ext cx="812800" cy="812800"/>
          </a:xfrm>
          <a:prstGeom prst="rect">
            <a:avLst/>
          </a:prstGeom>
          <a:ln>
            <a:solidFill>
              <a:schemeClr val="accent1"/>
            </a:solidFill>
          </a:ln>
        </p:spPr>
      </p:pic>
    </p:spTree>
    <p:extLst>
      <p:ext uri="{BB962C8B-B14F-4D97-AF65-F5344CB8AC3E}">
        <p14:creationId xmlns:p14="http://schemas.microsoft.com/office/powerpoint/2010/main" val="74211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96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324535"/>
          </a:xfrm>
          <a:prstGeom prst="rect">
            <a:avLst/>
          </a:prstGeom>
          <a:noFill/>
        </p:spPr>
        <p:txBody>
          <a:bodyPr wrap="square" rtlCol="0">
            <a:spAutoFit/>
          </a:bodyPr>
          <a:lstStyle/>
          <a:p>
            <a:r>
              <a:rPr lang="en-US" sz="1700" b="1" dirty="0"/>
              <a:t>Partner A: </a:t>
            </a:r>
            <a:r>
              <a:rPr lang="en-US" sz="1700" dirty="0"/>
              <a:t>I notice there are nine kids and they are all boys.  What do you notice in the visual text?</a:t>
            </a:r>
          </a:p>
          <a:p>
            <a:endParaRPr lang="en-US" sz="1700" dirty="0"/>
          </a:p>
          <a:p>
            <a:endParaRPr lang="en-US" sz="1700" dirty="0"/>
          </a:p>
          <a:p>
            <a:endParaRPr lang="en-US" sz="1700" dirty="0"/>
          </a:p>
          <a:p>
            <a:r>
              <a:rPr lang="en-US" sz="1700" b="1" dirty="0"/>
              <a:t>Partner A:  </a:t>
            </a:r>
            <a:r>
              <a:rPr lang="en-US" sz="1700" dirty="0"/>
              <a:t>I notice they are all boys.  They are wearing sneakers.  What other details can you add from the visual text? </a:t>
            </a:r>
          </a:p>
          <a:p>
            <a:endParaRPr lang="en-US" sz="1700" b="1" dirty="0"/>
          </a:p>
          <a:p>
            <a:endParaRPr lang="en-US" sz="1700" b="1" dirty="0"/>
          </a:p>
          <a:p>
            <a:r>
              <a:rPr lang="en-US" sz="1700" b="1" dirty="0"/>
              <a:t>Partner A: </a:t>
            </a:r>
            <a:r>
              <a:rPr lang="en-US" sz="1700" dirty="0"/>
              <a:t>I also notice the shirts the boys are wearing are all different colors.  What else do you notice?</a:t>
            </a:r>
          </a:p>
          <a:p>
            <a:endParaRPr lang="en-US" sz="1700" dirty="0"/>
          </a:p>
          <a:p>
            <a:r>
              <a:rPr lang="en-US" sz="1700" b="1" dirty="0"/>
              <a:t>Partner A: </a:t>
            </a:r>
            <a:r>
              <a:rPr lang="en-US" sz="1700" dirty="0"/>
              <a:t>I notice the boys are sitting on tile floor.  What do you notice in the visual text?</a:t>
            </a:r>
          </a:p>
        </p:txBody>
      </p:sp>
      <p:sp>
        <p:nvSpPr>
          <p:cNvPr id="5" name="TextBox 4"/>
          <p:cNvSpPr txBox="1"/>
          <p:nvPr/>
        </p:nvSpPr>
        <p:spPr>
          <a:xfrm>
            <a:off x="4591715" y="1052160"/>
            <a:ext cx="3619308" cy="5324535"/>
          </a:xfrm>
          <a:prstGeom prst="rect">
            <a:avLst/>
          </a:prstGeom>
          <a:noFill/>
        </p:spPr>
        <p:txBody>
          <a:bodyPr wrap="square" rtlCol="0">
            <a:spAutoFit/>
          </a:bodyPr>
          <a:lstStyle/>
          <a:p>
            <a:r>
              <a:rPr lang="en-US" sz="1700" b="1" dirty="0"/>
              <a:t>Partner B:  </a:t>
            </a:r>
            <a:r>
              <a:rPr lang="en-US" sz="1700" dirty="0"/>
              <a:t>I notice all the boys are sitting down on their bottoms forming a circle on the tile floor and they are crossed legged.  What other details can you add from the visual text?</a:t>
            </a:r>
          </a:p>
          <a:p>
            <a:endParaRPr lang="en-US" sz="1700" b="1" dirty="0"/>
          </a:p>
          <a:p>
            <a:r>
              <a:rPr lang="en-US" sz="1700" b="1" dirty="0"/>
              <a:t>Partner B: </a:t>
            </a:r>
            <a:r>
              <a:rPr lang="en-US" sz="1700" dirty="0"/>
              <a:t>I notice nine boys are putting their hands together in the middle of the group. Is there another detail you can add from the visual text?</a:t>
            </a:r>
          </a:p>
          <a:p>
            <a:endParaRPr lang="en-US" sz="1700" dirty="0"/>
          </a:p>
          <a:p>
            <a:r>
              <a:rPr lang="en-US" sz="1700" b="1" dirty="0"/>
              <a:t>Partner B: </a:t>
            </a:r>
            <a:r>
              <a:rPr lang="en-US" sz="1700" dirty="0"/>
              <a:t>I notice they are inside a building.  What do you notice in the visual text?</a:t>
            </a:r>
          </a:p>
          <a:p>
            <a:endParaRPr lang="en-US" sz="1700" dirty="0"/>
          </a:p>
          <a:p>
            <a:endParaRPr lang="en-US" sz="1700" dirty="0"/>
          </a:p>
          <a:p>
            <a:r>
              <a:rPr lang="en-US" sz="1700" b="1" dirty="0"/>
              <a:t>Partner B</a:t>
            </a:r>
            <a:r>
              <a:rPr lang="en-US" sz="1700" dirty="0"/>
              <a:t>: I notice some of the boys have smiles on their faces.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064"/>
            <a:ext cx="1124999" cy="983267"/>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3" y="460447"/>
            <a:ext cx="898987" cy="907468"/>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57200" y="-439816"/>
            <a:ext cx="8229600" cy="1001713"/>
          </a:xfrm>
        </p:spPr>
        <p:txBody>
          <a:bodyPr>
            <a:normAutofit/>
          </a:bodyPr>
          <a:lstStyle/>
          <a:p>
            <a:pPr algn="ctr"/>
            <a:r>
              <a:rPr lang="en-US" sz="2800" b="1" u="sng" dirty="0">
                <a:solidFill>
                  <a:schemeClr val="tx1"/>
                </a:solidFill>
              </a:rPr>
              <a:t>What make this a model conversation?</a:t>
            </a:r>
            <a:endParaRPr lang="en-US" sz="2800" b="1" dirty="0">
              <a:solidFill>
                <a:schemeClr val="tx1"/>
              </a:solidFill>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3" y="2188993"/>
            <a:ext cx="898987" cy="907468"/>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3" y="3794525"/>
            <a:ext cx="898987" cy="907468"/>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022" y="5450660"/>
            <a:ext cx="898987" cy="907468"/>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1457"/>
            <a:ext cx="1111627" cy="971580"/>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66989"/>
            <a:ext cx="1111627" cy="971580"/>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43121"/>
            <a:ext cx="1111627" cy="971580"/>
          </a:xfrm>
          <a:prstGeom prst="rect">
            <a:avLst/>
          </a:prstGeom>
        </p:spPr>
      </p:pic>
    </p:spTree>
    <p:extLst>
      <p:ext uri="{BB962C8B-B14F-4D97-AF65-F5344CB8AC3E}">
        <p14:creationId xmlns:p14="http://schemas.microsoft.com/office/powerpoint/2010/main" val="121997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324535"/>
          </a:xfrm>
          <a:prstGeom prst="rect">
            <a:avLst/>
          </a:prstGeom>
          <a:noFill/>
        </p:spPr>
        <p:txBody>
          <a:bodyPr wrap="square" rtlCol="0">
            <a:spAutoFit/>
          </a:bodyPr>
          <a:lstStyle/>
          <a:p>
            <a:r>
              <a:rPr lang="en-US" sz="1700" b="1" dirty="0"/>
              <a:t>Partner A: </a:t>
            </a:r>
            <a:r>
              <a:rPr lang="en-US" sz="1700" dirty="0"/>
              <a:t>I notice there are nine kids and they are all boys.  What do you notice in the visual text?</a:t>
            </a:r>
          </a:p>
          <a:p>
            <a:endParaRPr lang="en-US" sz="1700" dirty="0"/>
          </a:p>
          <a:p>
            <a:endParaRPr lang="en-US" sz="1700" dirty="0"/>
          </a:p>
          <a:p>
            <a:endParaRPr lang="en-US" sz="1700" dirty="0"/>
          </a:p>
          <a:p>
            <a:r>
              <a:rPr lang="en-US" sz="1700" b="1" dirty="0"/>
              <a:t>Partner A:  </a:t>
            </a:r>
            <a:r>
              <a:rPr lang="en-US" sz="1700" dirty="0"/>
              <a:t>I notice they are all boys.  They are wearing sneakers.  What other details can you add from the visual text? </a:t>
            </a:r>
          </a:p>
          <a:p>
            <a:endParaRPr lang="en-US" sz="1700" b="1" dirty="0"/>
          </a:p>
          <a:p>
            <a:endParaRPr lang="en-US" sz="1700" b="1" dirty="0"/>
          </a:p>
          <a:p>
            <a:r>
              <a:rPr lang="en-US" sz="1700" b="1" dirty="0"/>
              <a:t>Partner A: </a:t>
            </a:r>
            <a:r>
              <a:rPr lang="en-US" sz="1700" dirty="0"/>
              <a:t>I also notice the shirts the boys are wearing are all different colors.  What else do you notice?</a:t>
            </a:r>
          </a:p>
          <a:p>
            <a:endParaRPr lang="en-US" sz="1700" dirty="0"/>
          </a:p>
          <a:p>
            <a:r>
              <a:rPr lang="en-US" sz="1700" b="1" dirty="0"/>
              <a:t>Partner A: </a:t>
            </a:r>
            <a:r>
              <a:rPr lang="en-US" sz="1700" dirty="0"/>
              <a:t>I notice the boys are sitting on tile floor.  What do you notice in the visual text?</a:t>
            </a:r>
          </a:p>
        </p:txBody>
      </p:sp>
      <p:sp>
        <p:nvSpPr>
          <p:cNvPr id="5" name="TextBox 4"/>
          <p:cNvSpPr txBox="1"/>
          <p:nvPr/>
        </p:nvSpPr>
        <p:spPr>
          <a:xfrm>
            <a:off x="4591715" y="1052160"/>
            <a:ext cx="3619308" cy="5324535"/>
          </a:xfrm>
          <a:prstGeom prst="rect">
            <a:avLst/>
          </a:prstGeom>
          <a:noFill/>
        </p:spPr>
        <p:txBody>
          <a:bodyPr wrap="square" rtlCol="0">
            <a:spAutoFit/>
          </a:bodyPr>
          <a:lstStyle/>
          <a:p>
            <a:r>
              <a:rPr lang="en-US" sz="1700" b="1" dirty="0"/>
              <a:t>Partner B:  </a:t>
            </a:r>
            <a:r>
              <a:rPr lang="en-US" sz="1700" dirty="0"/>
              <a:t>I notice all the boys are sitting down on their bottoms forming a circle on the tile floor and they are crossed legged.  What other details can you add from the visual text?</a:t>
            </a:r>
          </a:p>
          <a:p>
            <a:endParaRPr lang="en-US" sz="1700" b="1" dirty="0"/>
          </a:p>
          <a:p>
            <a:r>
              <a:rPr lang="en-US" sz="1700" b="1" dirty="0"/>
              <a:t>Partner B: </a:t>
            </a:r>
            <a:r>
              <a:rPr lang="en-US" sz="1700" dirty="0"/>
              <a:t>I notice nine boys are putting their hands together in the middle of the group. Is there another detail you can add from the visual text?</a:t>
            </a:r>
          </a:p>
          <a:p>
            <a:endParaRPr lang="en-US" sz="1700" dirty="0"/>
          </a:p>
          <a:p>
            <a:r>
              <a:rPr lang="en-US" sz="1700" b="1" dirty="0"/>
              <a:t>Partner B: </a:t>
            </a:r>
            <a:r>
              <a:rPr lang="en-US" sz="1700" dirty="0"/>
              <a:t>I notice they are inside a building.  What do you notice in the visual text?</a:t>
            </a:r>
          </a:p>
          <a:p>
            <a:endParaRPr lang="en-US" sz="1700" dirty="0"/>
          </a:p>
          <a:p>
            <a:endParaRPr lang="en-US" sz="1700" dirty="0"/>
          </a:p>
          <a:p>
            <a:r>
              <a:rPr lang="en-US" sz="1700" b="1" dirty="0"/>
              <a:t>Partner B</a:t>
            </a:r>
            <a:r>
              <a:rPr lang="en-US" sz="1700" dirty="0"/>
              <a:t>: I notice some of the boys have smiles on their faces.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064"/>
            <a:ext cx="1124999" cy="983267"/>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3" y="460447"/>
            <a:ext cx="898987" cy="907468"/>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87680" y="-371582"/>
            <a:ext cx="8229600" cy="1001713"/>
          </a:xfrm>
        </p:spPr>
        <p:txBody>
          <a:bodyPr>
            <a:normAutofit/>
          </a:bodyPr>
          <a:lstStyle/>
          <a:p>
            <a:pPr algn="ctr"/>
            <a:r>
              <a:rPr lang="en-US" sz="2800" b="1" u="sng" dirty="0">
                <a:solidFill>
                  <a:schemeClr val="tx1"/>
                </a:solidFill>
              </a:rPr>
              <a:t>Understanding the Skill of CREATE and CLARIFY</a:t>
            </a:r>
            <a:endParaRPr lang="en-US" sz="2800" b="1" dirty="0">
              <a:solidFill>
                <a:schemeClr val="tx1"/>
              </a:solidFill>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3" y="2188993"/>
            <a:ext cx="898987" cy="907468"/>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3" y="3794525"/>
            <a:ext cx="898987" cy="907468"/>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022" y="5450660"/>
            <a:ext cx="898987" cy="907468"/>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1457"/>
            <a:ext cx="1111627" cy="971580"/>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66989"/>
            <a:ext cx="1111627" cy="971580"/>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43121"/>
            <a:ext cx="1111627" cy="971580"/>
          </a:xfrm>
          <a:prstGeom prst="rect">
            <a:avLst/>
          </a:prstGeom>
        </p:spPr>
      </p:pic>
      <p:cxnSp>
        <p:nvCxnSpPr>
          <p:cNvPr id="15" name="Straight Connector 14"/>
          <p:cNvCxnSpPr/>
          <p:nvPr/>
        </p:nvCxnSpPr>
        <p:spPr>
          <a:xfrm>
            <a:off x="2260600" y="1386800"/>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788229" y="1365029"/>
            <a:ext cx="8034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199598" y="1626287"/>
            <a:ext cx="2392688" cy="657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753515" y="1626287"/>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99598" y="1867787"/>
            <a:ext cx="3176459"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44028" y="1365029"/>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223268" y="1386800"/>
            <a:ext cx="8034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767943" y="1626287"/>
            <a:ext cx="2455325" cy="657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767943" y="1839445"/>
            <a:ext cx="3048000" cy="28342"/>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591715" y="2155371"/>
            <a:ext cx="2418685" cy="15201"/>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cxnSpLocks/>
          </p:cNvCxnSpPr>
          <p:nvPr/>
        </p:nvCxnSpPr>
        <p:spPr>
          <a:xfrm>
            <a:off x="7010400" y="2148800"/>
            <a:ext cx="805543"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p:cNvCxnSpPr>
          <p:nvPr/>
        </p:nvCxnSpPr>
        <p:spPr>
          <a:xfrm flipV="1">
            <a:off x="4767943" y="2394857"/>
            <a:ext cx="2801257" cy="1"/>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774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1973014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62254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392" y="853440"/>
            <a:ext cx="5286424" cy="5169599"/>
          </a:xfrm>
          <a:prstGeom prst="rect">
            <a:avLst/>
          </a:prstGeom>
        </p:spPr>
      </p:pic>
      <p:pic>
        <p:nvPicPr>
          <p:cNvPr id="9" name="Online Media 1" descr="Recorded Sound">
            <a:hlinkClick r:id="" action="ppaction://media"/>
            <a:extLst>
              <a:ext uri="{FF2B5EF4-FFF2-40B4-BE49-F238E27FC236}">
                <a16:creationId xmlns:a16="http://schemas.microsoft.com/office/drawing/2014/main" id="{6C935E75-FA82-E849-A0FD-429D80FB22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08794" y="120132"/>
            <a:ext cx="812800" cy="812800"/>
          </a:xfrm>
          <a:prstGeom prst="rect">
            <a:avLst/>
          </a:prstGeom>
          <a:ln>
            <a:solidFill>
              <a:schemeClr val="accent1"/>
            </a:solidFill>
          </a:ln>
        </p:spPr>
      </p:pic>
    </p:spTree>
    <p:extLst>
      <p:ext uri="{BB962C8B-B14F-4D97-AF65-F5344CB8AC3E}">
        <p14:creationId xmlns:p14="http://schemas.microsoft.com/office/powerpoint/2010/main" val="109623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5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801314"/>
          </a:xfrm>
          <a:prstGeom prst="rect">
            <a:avLst/>
          </a:prstGeom>
          <a:noFill/>
        </p:spPr>
        <p:txBody>
          <a:bodyPr wrap="square" rtlCol="0">
            <a:spAutoFit/>
          </a:bodyPr>
          <a:lstStyle/>
          <a:p>
            <a:r>
              <a:rPr lang="en-US" sz="1700" b="1" dirty="0"/>
              <a:t>Partner A: </a:t>
            </a:r>
            <a:r>
              <a:rPr lang="en-US" sz="1700" dirty="0"/>
              <a:t>They are playing a game. </a:t>
            </a:r>
          </a:p>
          <a:p>
            <a:endParaRPr lang="en-US" sz="1700" dirty="0"/>
          </a:p>
          <a:p>
            <a:endParaRPr lang="en-US" sz="1700" dirty="0"/>
          </a:p>
          <a:p>
            <a:endParaRPr lang="en-US" sz="1700" dirty="0"/>
          </a:p>
          <a:p>
            <a:endParaRPr lang="en-US" sz="1700" dirty="0"/>
          </a:p>
          <a:p>
            <a:r>
              <a:rPr lang="en-US" sz="1700" b="1" dirty="0"/>
              <a:t>Partner A:  </a:t>
            </a:r>
            <a:r>
              <a:rPr lang="en-US" sz="1700" dirty="0"/>
              <a:t>All of them are boys.  What do you notice?</a:t>
            </a:r>
          </a:p>
          <a:p>
            <a:endParaRPr lang="en-US" sz="1700" b="1" dirty="0"/>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r>
              <a:rPr lang="en-US" sz="1700" b="1" dirty="0"/>
              <a:t>Partner A: </a:t>
            </a:r>
            <a:r>
              <a:rPr lang="en-US" sz="1700" dirty="0"/>
              <a:t>I think they are tired.</a:t>
            </a:r>
          </a:p>
        </p:txBody>
      </p:sp>
      <p:sp>
        <p:nvSpPr>
          <p:cNvPr id="5" name="TextBox 4"/>
          <p:cNvSpPr txBox="1"/>
          <p:nvPr/>
        </p:nvSpPr>
        <p:spPr>
          <a:xfrm>
            <a:off x="4591715" y="1052160"/>
            <a:ext cx="3619308" cy="5062924"/>
          </a:xfrm>
          <a:prstGeom prst="rect">
            <a:avLst/>
          </a:prstGeom>
          <a:noFill/>
        </p:spPr>
        <p:txBody>
          <a:bodyPr wrap="square" rtlCol="0">
            <a:spAutoFit/>
          </a:bodyPr>
          <a:lstStyle/>
          <a:p>
            <a:endParaRPr lang="en-US" sz="1700" dirty="0"/>
          </a:p>
          <a:p>
            <a:endParaRPr lang="en-US" sz="1700" b="1" dirty="0"/>
          </a:p>
          <a:p>
            <a:endParaRPr lang="en-US" sz="1700" b="1" dirty="0"/>
          </a:p>
          <a:p>
            <a:endParaRPr lang="en-US" sz="1700" b="1" dirty="0"/>
          </a:p>
          <a:p>
            <a:endParaRPr lang="en-US" sz="1700" b="1" dirty="0"/>
          </a:p>
          <a:p>
            <a:endParaRPr lang="en-US" sz="1700" b="1" dirty="0"/>
          </a:p>
          <a:p>
            <a:r>
              <a:rPr lang="en-US" sz="1700" b="1" dirty="0"/>
              <a:t>Partner B: </a:t>
            </a:r>
            <a:r>
              <a:rPr lang="en-US" sz="1700" dirty="0"/>
              <a:t>All of the boys are wearing sneakers. </a:t>
            </a:r>
          </a:p>
          <a:p>
            <a:endParaRPr lang="en-US" sz="1700" dirty="0"/>
          </a:p>
          <a:p>
            <a:endParaRPr lang="en-US" sz="1700" dirty="0"/>
          </a:p>
          <a:p>
            <a:endParaRPr lang="en-US" sz="1700" dirty="0"/>
          </a:p>
          <a:p>
            <a:endParaRPr lang="en-US" sz="1700" dirty="0"/>
          </a:p>
          <a:p>
            <a:r>
              <a:rPr lang="en-US" sz="1700" b="1" dirty="0"/>
              <a:t>Partner B: </a:t>
            </a:r>
            <a:r>
              <a:rPr lang="en-US" sz="1700" dirty="0"/>
              <a:t>I like to wear shorts.</a:t>
            </a:r>
          </a:p>
          <a:p>
            <a:endParaRPr lang="en-US" sz="1700" dirty="0"/>
          </a:p>
          <a:p>
            <a:endParaRPr lang="en-US" sz="1700" dirty="0"/>
          </a:p>
          <a:p>
            <a:endParaRPr lang="en-US" sz="1700" dirty="0"/>
          </a:p>
          <a:p>
            <a:endParaRPr lang="en-US" sz="1700" dirty="0"/>
          </a:p>
          <a:p>
            <a:r>
              <a:rPr lang="en-US" sz="1700" b="1" dirty="0"/>
              <a:t>Partner B</a:t>
            </a:r>
            <a:r>
              <a:rPr lang="en-US" sz="1700" dirty="0"/>
              <a:t>: I think they are done playing basketball.</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 y="837006"/>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139" y="617550"/>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85216" y="-101600"/>
            <a:ext cx="8229600" cy="1001713"/>
          </a:xfrm>
        </p:spPr>
        <p:txBody>
          <a:bodyPr>
            <a:normAutofit/>
          </a:bodyPr>
          <a:lstStyle/>
          <a:p>
            <a:pPr algn="ctr"/>
            <a:r>
              <a:rPr lang="en-US" sz="2800" b="1" u="sng" dirty="0">
                <a:solidFill>
                  <a:schemeClr val="tx1"/>
                </a:solidFill>
              </a:rPr>
              <a:t>REVIEW </a:t>
            </a:r>
            <a:r>
              <a:rPr lang="en-US" sz="2800" b="1" dirty="0">
                <a:solidFill>
                  <a:schemeClr val="tx1"/>
                </a:solidFill>
              </a:rPr>
              <a:t>Non- 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139" y="2155547"/>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139" y="3728192"/>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138" y="534169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 y="2238414"/>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 y="381296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 y="5256087"/>
            <a:ext cx="1199599" cy="1048469"/>
          </a:xfrm>
          <a:prstGeom prst="rect">
            <a:avLst/>
          </a:prstGeom>
        </p:spPr>
      </p:pic>
    </p:spTree>
    <p:extLst>
      <p:ext uri="{BB962C8B-B14F-4D97-AF65-F5344CB8AC3E}">
        <p14:creationId xmlns:p14="http://schemas.microsoft.com/office/powerpoint/2010/main" val="185179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20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7" name="Picture 6">
            <a:extLst>
              <a:ext uri="{FF2B5EF4-FFF2-40B4-BE49-F238E27FC236}">
                <a16:creationId xmlns:a16="http://schemas.microsoft.com/office/drawing/2014/main" id="{31BA89C8-E776-1A48-AC82-F3BADD25DDFC}"/>
              </a:ext>
            </a:extLst>
          </p:cNvPr>
          <p:cNvPicPr>
            <a:picLocks noChangeAspect="1"/>
          </p:cNvPicPr>
          <p:nvPr/>
        </p:nvPicPr>
        <p:blipFill>
          <a:blip r:embed="rId3"/>
          <a:stretch>
            <a:fillRect/>
          </a:stretch>
        </p:blipFill>
        <p:spPr>
          <a:xfrm>
            <a:off x="3933456" y="227751"/>
            <a:ext cx="4508795" cy="5834911"/>
          </a:xfrm>
          <a:prstGeom prst="rect">
            <a:avLst/>
          </a:prstGeom>
          <a:solidFill>
            <a:schemeClr val="bg1"/>
          </a:solidFill>
          <a:ln>
            <a:solidFill>
              <a:schemeClr val="tx1"/>
            </a:solidFill>
          </a:ln>
        </p:spPr>
      </p:pic>
      <p:sp>
        <p:nvSpPr>
          <p:cNvPr id="6" name="TextBox 5">
            <a:extLst>
              <a:ext uri="{FF2B5EF4-FFF2-40B4-BE49-F238E27FC236}">
                <a16:creationId xmlns:a16="http://schemas.microsoft.com/office/drawing/2014/main" id="{16868F09-71EF-714B-A0CD-7110DDE542E5}"/>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24 of Start Smart 1.0 Lessons or Teacher Resources at end of </a:t>
            </a:r>
          </a:p>
          <a:p>
            <a:r>
              <a:rPr lang="en-US" dirty="0"/>
              <a:t>Power point</a:t>
            </a:r>
          </a:p>
        </p:txBody>
      </p:sp>
    </p:spTree>
    <p:extLst>
      <p:ext uri="{BB962C8B-B14F-4D97-AF65-F5344CB8AC3E}">
        <p14:creationId xmlns:p14="http://schemas.microsoft.com/office/powerpoint/2010/main" val="256704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7702" y="2832096"/>
            <a:ext cx="2421836"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descr="1958-Para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088" y="898161"/>
            <a:ext cx="6437376" cy="5119422"/>
          </a:xfrm>
          <a:prstGeom prst="rect">
            <a:avLst/>
          </a:prstGeom>
        </p:spPr>
      </p:pic>
    </p:spTree>
    <p:extLst>
      <p:ext uri="{BB962C8B-B14F-4D97-AF65-F5344CB8AC3E}">
        <p14:creationId xmlns:p14="http://schemas.microsoft.com/office/powerpoint/2010/main" val="1081855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CLARIFY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679394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57153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6</a:t>
            </a:r>
          </a:p>
        </p:txBody>
      </p:sp>
    </p:spTree>
    <p:extLst>
      <p:ext uri="{BB962C8B-B14F-4D97-AF65-F5344CB8AC3E}">
        <p14:creationId xmlns:p14="http://schemas.microsoft.com/office/powerpoint/2010/main" val="694640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654274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38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47662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43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457325" y="354013"/>
            <a:ext cx="6848475" cy="5549900"/>
          </a:xfrm>
          <a:ln w="57150">
            <a:solidFill>
              <a:srgbClr val="00B050"/>
            </a:solidFill>
            <a:miter lim="800000"/>
            <a:headEnd/>
            <a:tailEnd/>
          </a:ln>
        </p:spPr>
      </p:pic>
    </p:spTree>
    <p:extLst>
      <p:ext uri="{BB962C8B-B14F-4D97-AF65-F5344CB8AC3E}">
        <p14:creationId xmlns:p14="http://schemas.microsoft.com/office/powerpoint/2010/main" val="77598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57935" y="2731979"/>
            <a:ext cx="2381833"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Picture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489" y="898160"/>
            <a:ext cx="6126479" cy="5019305"/>
          </a:xfrm>
          <a:prstGeom prst="rect">
            <a:avLst/>
          </a:prstGeom>
        </p:spPr>
      </p:pic>
    </p:spTree>
    <p:extLst>
      <p:ext uri="{BB962C8B-B14F-4D97-AF65-F5344CB8AC3E}">
        <p14:creationId xmlns:p14="http://schemas.microsoft.com/office/powerpoint/2010/main" val="626075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2430"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43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421776"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Pictu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5960" y="751866"/>
            <a:ext cx="5123240" cy="5271173"/>
          </a:xfrm>
          <a:prstGeom prst="rect">
            <a:avLst/>
          </a:prstGeom>
        </p:spPr>
      </p:pic>
      <p:pic>
        <p:nvPicPr>
          <p:cNvPr id="2" name="Online Media 1" descr="Recorded Sound">
            <a:hlinkClick r:id="" action="ppaction://media"/>
            <a:extLst>
              <a:ext uri="{FF2B5EF4-FFF2-40B4-BE49-F238E27FC236}">
                <a16:creationId xmlns:a16="http://schemas.microsoft.com/office/drawing/2014/main" id="{89EA74A0-81F6-4F4F-804D-4AADBBBFDE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2400" y="120132"/>
            <a:ext cx="812800" cy="812800"/>
          </a:xfrm>
          <a:prstGeom prst="rect">
            <a:avLst/>
          </a:prstGeom>
          <a:ln>
            <a:solidFill>
              <a:schemeClr val="accent1"/>
            </a:solidFill>
          </a:ln>
        </p:spPr>
      </p:pic>
    </p:spTree>
    <p:extLst>
      <p:ext uri="{BB962C8B-B14F-4D97-AF65-F5344CB8AC3E}">
        <p14:creationId xmlns:p14="http://schemas.microsoft.com/office/powerpoint/2010/main" val="140388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9714" y="1052160"/>
            <a:ext cx="3612001" cy="5786199"/>
          </a:xfrm>
          <a:prstGeom prst="rect">
            <a:avLst/>
          </a:prstGeom>
          <a:noFill/>
        </p:spPr>
        <p:txBody>
          <a:bodyPr wrap="square" rtlCol="0">
            <a:spAutoFit/>
          </a:bodyPr>
          <a:lstStyle/>
          <a:p>
            <a:r>
              <a:rPr lang="en-US" sz="1600" b="1" dirty="0"/>
              <a:t>Partner A: </a:t>
            </a:r>
            <a:r>
              <a:rPr lang="en-US" sz="1600" dirty="0"/>
              <a:t>I notice children sitting in a circle around a man outside on the green grass.  What do you notice?</a:t>
            </a:r>
          </a:p>
          <a:p>
            <a:endParaRPr lang="en-US" sz="1700" dirty="0"/>
          </a:p>
          <a:p>
            <a:r>
              <a:rPr lang="en-US" sz="1600" b="1" dirty="0"/>
              <a:t>Partner A:  </a:t>
            </a:r>
            <a:r>
              <a:rPr lang="en-US" sz="1600" dirty="0"/>
              <a:t>I I notice the man sitting on the grass with his hands to his side and a soccer ball at his feet.  He is looking at the children who are sitting in front of him on the grass. What else do you notice?</a:t>
            </a:r>
            <a:endParaRPr lang="en-US" sz="1600" b="1" dirty="0"/>
          </a:p>
          <a:p>
            <a:endParaRPr lang="en-US" sz="1700" b="1" dirty="0"/>
          </a:p>
          <a:p>
            <a:r>
              <a:rPr lang="en-US" sz="1600" b="1" dirty="0"/>
              <a:t>Partner A: </a:t>
            </a:r>
            <a:r>
              <a:rPr lang="en-US" sz="1600" dirty="0"/>
              <a:t>I notice there are three girls and three boys.  All of the girls have long hair that is pulled back into a pony tail.  What other details do you notice?</a:t>
            </a:r>
          </a:p>
          <a:p>
            <a:endParaRPr lang="en-US" sz="1600" dirty="0"/>
          </a:p>
          <a:p>
            <a:r>
              <a:rPr lang="en-US" sz="1600" b="1" dirty="0"/>
              <a:t>Partner A: </a:t>
            </a:r>
            <a:r>
              <a:rPr lang="en-US" sz="1600" dirty="0"/>
              <a:t>I notice all the children are wearing blue and white soccer jerseys and two are and two are wearing blue socks.  What other detail can you add about what you notice?</a:t>
            </a:r>
          </a:p>
        </p:txBody>
      </p:sp>
      <p:sp>
        <p:nvSpPr>
          <p:cNvPr id="5" name="TextBox 4"/>
          <p:cNvSpPr txBox="1"/>
          <p:nvPr/>
        </p:nvSpPr>
        <p:spPr>
          <a:xfrm>
            <a:off x="4591715" y="1052160"/>
            <a:ext cx="3619308" cy="5262979"/>
          </a:xfrm>
          <a:prstGeom prst="rect">
            <a:avLst/>
          </a:prstGeom>
          <a:noFill/>
        </p:spPr>
        <p:txBody>
          <a:bodyPr wrap="square" rtlCol="0">
            <a:spAutoFit/>
          </a:bodyPr>
          <a:lstStyle/>
          <a:p>
            <a:r>
              <a:rPr lang="en-US" sz="1600" b="1" dirty="0"/>
              <a:t>Partner B:  </a:t>
            </a:r>
            <a:r>
              <a:rPr lang="en-US" sz="1600" dirty="0"/>
              <a:t>I notice the man who has a white soccer ball by his feet.  He is sitting on the grass in front of the six children  What do you notice?</a:t>
            </a:r>
          </a:p>
          <a:p>
            <a:endParaRPr lang="en-US" sz="1600" b="1" dirty="0"/>
          </a:p>
          <a:p>
            <a:r>
              <a:rPr lang="en-US" sz="1600" b="1" dirty="0"/>
              <a:t>Partner B: </a:t>
            </a:r>
            <a:r>
              <a:rPr lang="en-US" sz="1600" dirty="0"/>
              <a:t>I also notice all the kids looking at the man.  They are all wearing shirts that are the same color.  What else can you add about what you notice in the visual text?</a:t>
            </a:r>
          </a:p>
          <a:p>
            <a:endParaRPr lang="en-US" sz="1600" dirty="0"/>
          </a:p>
          <a:p>
            <a:endParaRPr lang="en-US" sz="1600" dirty="0"/>
          </a:p>
          <a:p>
            <a:r>
              <a:rPr lang="en-US" sz="1600" b="1" dirty="0"/>
              <a:t>Partner B: </a:t>
            </a:r>
            <a:r>
              <a:rPr lang="en-US" sz="1600" dirty="0"/>
              <a:t>I also notice the man is wearing a whistle around his neck.</a:t>
            </a:r>
          </a:p>
          <a:p>
            <a:endParaRPr lang="en-US" sz="1600" dirty="0"/>
          </a:p>
          <a:p>
            <a:endParaRPr lang="en-US" sz="1600" dirty="0"/>
          </a:p>
          <a:p>
            <a:endParaRPr lang="en-US" sz="1600" dirty="0"/>
          </a:p>
          <a:p>
            <a:r>
              <a:rPr lang="en-US" sz="1600" b="1" dirty="0"/>
              <a:t>Partner B</a:t>
            </a:r>
            <a:r>
              <a:rPr lang="en-US" sz="1600" dirty="0"/>
              <a:t>: I notice they are outdoors.  The children and the man are sitting on a field of green grass and in the daylight.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 y="842224"/>
            <a:ext cx="1037128" cy="906467"/>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139" y="715086"/>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90144" y="-100648"/>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139" y="222300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139" y="382572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091" y="536372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0" y="2174753"/>
            <a:ext cx="1030480" cy="900656"/>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 y="3748995"/>
            <a:ext cx="1016743" cy="888650"/>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45" y="5432797"/>
            <a:ext cx="980254" cy="856758"/>
          </a:xfrm>
          <a:prstGeom prst="rect">
            <a:avLst/>
          </a:prstGeom>
        </p:spPr>
      </p:pic>
    </p:spTree>
    <p:extLst>
      <p:ext uri="{BB962C8B-B14F-4D97-AF65-F5344CB8AC3E}">
        <p14:creationId xmlns:p14="http://schemas.microsoft.com/office/powerpoint/2010/main" val="5047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404813"/>
            <a:ext cx="6848475" cy="5549900"/>
          </a:xfrm>
          <a:ln w="57150">
            <a:solidFill>
              <a:srgbClr val="00B050"/>
            </a:solidFill>
            <a:miter lim="800000"/>
            <a:headEnd/>
            <a:tailEnd/>
          </a:ln>
        </p:spPr>
      </p:pic>
    </p:spTree>
    <p:extLst>
      <p:ext uri="{BB962C8B-B14F-4D97-AF65-F5344CB8AC3E}">
        <p14:creationId xmlns:p14="http://schemas.microsoft.com/office/powerpoint/2010/main" val="281297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42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42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44991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Pictu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5960" y="751866"/>
            <a:ext cx="5123240" cy="5271173"/>
          </a:xfrm>
          <a:prstGeom prst="rect">
            <a:avLst/>
          </a:prstGeom>
        </p:spPr>
      </p:pic>
      <p:pic>
        <p:nvPicPr>
          <p:cNvPr id="2" name="Online Media 1" descr="Recorded Sound">
            <a:hlinkClick r:id="" action="ppaction://media"/>
            <a:extLst>
              <a:ext uri="{FF2B5EF4-FFF2-40B4-BE49-F238E27FC236}">
                <a16:creationId xmlns:a16="http://schemas.microsoft.com/office/drawing/2014/main" id="{5408C5EF-8D81-2847-9077-5B1E039561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2400" y="192315"/>
            <a:ext cx="812800" cy="812800"/>
          </a:xfrm>
          <a:prstGeom prst="rect">
            <a:avLst/>
          </a:prstGeom>
          <a:ln>
            <a:solidFill>
              <a:schemeClr val="accent1"/>
            </a:solidFill>
          </a:ln>
        </p:spPr>
      </p:pic>
    </p:spTree>
    <p:extLst>
      <p:ext uri="{BB962C8B-B14F-4D97-AF65-F5344CB8AC3E}">
        <p14:creationId xmlns:p14="http://schemas.microsoft.com/office/powerpoint/2010/main" val="181364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5"/>
          </a:xfrm>
          <a:prstGeom prst="rect">
            <a:avLst/>
          </a:prstGeom>
          <a:noFill/>
        </p:spPr>
        <p:txBody>
          <a:bodyPr wrap="square" rtlCol="0">
            <a:spAutoFit/>
          </a:bodyPr>
          <a:lstStyle/>
          <a:p>
            <a:r>
              <a:rPr lang="en-US" sz="1700" b="1" dirty="0"/>
              <a:t>Partner A: </a:t>
            </a:r>
            <a:r>
              <a:rPr lang="en-US" sz="1700" dirty="0"/>
              <a:t>I notice children.  Your turn. </a:t>
            </a:r>
          </a:p>
          <a:p>
            <a:endParaRPr lang="en-US" sz="1700" dirty="0"/>
          </a:p>
          <a:p>
            <a:endParaRPr lang="en-US" sz="1700" dirty="0"/>
          </a:p>
          <a:p>
            <a:endParaRPr lang="en-US" sz="1700" dirty="0"/>
          </a:p>
          <a:p>
            <a:r>
              <a:rPr lang="en-US" sz="1700" b="1" dirty="0"/>
              <a:t>Partner A:  </a:t>
            </a:r>
            <a:r>
              <a:rPr lang="en-US" sz="1700" dirty="0"/>
              <a:t>I think this is about kids playing soccer. </a:t>
            </a:r>
            <a:endParaRPr lang="en-US" sz="1700" b="1" dirty="0"/>
          </a:p>
          <a:p>
            <a:endParaRPr lang="en-US" sz="1700" b="1" dirty="0"/>
          </a:p>
          <a:p>
            <a:endParaRPr lang="en-US" sz="1700" b="1" dirty="0"/>
          </a:p>
          <a:p>
            <a:endParaRPr lang="en-US" sz="1700" b="1" dirty="0"/>
          </a:p>
          <a:p>
            <a:r>
              <a:rPr lang="en-US" sz="1700" b="1" dirty="0"/>
              <a:t>Partner A: </a:t>
            </a:r>
            <a:r>
              <a:rPr lang="en-US" sz="1700" dirty="0"/>
              <a:t>There are girls.  What do you notice? What more do you see?</a:t>
            </a:r>
          </a:p>
          <a:p>
            <a:endParaRPr lang="en-US" sz="1700" dirty="0"/>
          </a:p>
          <a:p>
            <a:endParaRPr lang="en-US" sz="1700" dirty="0"/>
          </a:p>
          <a:p>
            <a:r>
              <a:rPr lang="en-US" sz="1700" b="1" dirty="0"/>
              <a:t>Partner A: </a:t>
            </a:r>
            <a:r>
              <a:rPr lang="en-US" sz="1700" dirty="0"/>
              <a:t>All the children are waring uniforms. </a:t>
            </a:r>
          </a:p>
          <a:p>
            <a:endParaRPr lang="en-US" sz="1700" dirty="0"/>
          </a:p>
          <a:p>
            <a:endParaRPr lang="en-US" sz="1700" dirty="0"/>
          </a:p>
          <a:p>
            <a:endParaRPr lang="en-US" sz="1700" dirty="0"/>
          </a:p>
          <a:p>
            <a:r>
              <a:rPr lang="en-US" sz="1700" dirty="0"/>
              <a:t>. </a:t>
            </a:r>
          </a:p>
        </p:txBody>
      </p:sp>
      <p:sp>
        <p:nvSpPr>
          <p:cNvPr id="5" name="TextBox 4"/>
          <p:cNvSpPr txBox="1"/>
          <p:nvPr/>
        </p:nvSpPr>
        <p:spPr>
          <a:xfrm>
            <a:off x="4591715" y="1052160"/>
            <a:ext cx="3619308" cy="4016484"/>
          </a:xfrm>
          <a:prstGeom prst="rect">
            <a:avLst/>
          </a:prstGeom>
          <a:noFill/>
        </p:spPr>
        <p:txBody>
          <a:bodyPr wrap="square" rtlCol="0">
            <a:spAutoFit/>
          </a:bodyPr>
          <a:lstStyle/>
          <a:p>
            <a:r>
              <a:rPr lang="en-US" sz="1700" b="1" dirty="0"/>
              <a:t>Partner B: </a:t>
            </a:r>
            <a:r>
              <a:rPr lang="en-US" sz="1700" dirty="0"/>
              <a:t>I see the man talking to the children.  What do you notice?</a:t>
            </a:r>
          </a:p>
          <a:p>
            <a:endParaRPr lang="en-US" sz="1700" b="1" dirty="0"/>
          </a:p>
          <a:p>
            <a:endParaRPr lang="en-US" sz="1700" b="1" dirty="0"/>
          </a:p>
          <a:p>
            <a:endParaRPr lang="en-US" sz="1700" b="1" dirty="0"/>
          </a:p>
          <a:p>
            <a:r>
              <a:rPr lang="en-US" sz="1700" b="1" dirty="0"/>
              <a:t>Partner B: </a:t>
            </a:r>
            <a:r>
              <a:rPr lang="en-US" sz="1700" dirty="0"/>
              <a:t>The man is talking to them about how to play the game.  What do you notice?</a:t>
            </a:r>
          </a:p>
          <a:p>
            <a:endParaRPr lang="en-US" sz="1700" dirty="0"/>
          </a:p>
          <a:p>
            <a:endParaRPr lang="en-US" sz="1700" dirty="0"/>
          </a:p>
          <a:p>
            <a:r>
              <a:rPr lang="en-US" sz="1700" dirty="0"/>
              <a:t>. </a:t>
            </a:r>
          </a:p>
          <a:p>
            <a:endParaRPr lang="en-US" sz="1700" dirty="0"/>
          </a:p>
          <a:p>
            <a:endParaRPr lang="en-US" sz="1700" dirty="0"/>
          </a:p>
          <a:p>
            <a:endParaRPr lang="en-US" sz="1700" dirty="0"/>
          </a:p>
          <a:p>
            <a:endParaRPr lang="en-US" sz="17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63296" y="-88456"/>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5014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115790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8D1A1FDE-4845-7A43-A55E-4E5D80D1376F}"/>
              </a:ext>
            </a:extLst>
          </p:cNvPr>
          <p:cNvPicPr>
            <a:picLocks noChangeAspect="1"/>
          </p:cNvPicPr>
          <p:nvPr/>
        </p:nvPicPr>
        <p:blipFill>
          <a:blip r:embed="rId5"/>
          <a:stretch>
            <a:fillRect/>
          </a:stretch>
        </p:blipFill>
        <p:spPr>
          <a:xfrm>
            <a:off x="809305" y="1218002"/>
            <a:ext cx="7594365" cy="5057754"/>
          </a:xfrm>
          <a:prstGeom prst="rect">
            <a:avLst/>
          </a:prstGeom>
        </p:spPr>
      </p:pic>
    </p:spTree>
    <p:extLst>
      <p:ext uri="{BB962C8B-B14F-4D97-AF65-F5344CB8AC3E}">
        <p14:creationId xmlns:p14="http://schemas.microsoft.com/office/powerpoint/2010/main" val="3383903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7" name="Content Placeholder 1">
            <a:extLst>
              <a:ext uri="{FF2B5EF4-FFF2-40B4-BE49-F238E27FC236}">
                <a16:creationId xmlns:a16="http://schemas.microsoft.com/office/drawing/2014/main" id="{2D6B81A5-5885-0842-B84D-D459CE819ED1}"/>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158300" y="2072457"/>
            <a:ext cx="4948701" cy="3866266"/>
          </a:xfrm>
          <a:prstGeom prst="rect">
            <a:avLst/>
          </a:prstGeom>
          <a:solidFill>
            <a:schemeClr val="bg1"/>
          </a:solidFill>
          <a:ln w="57150">
            <a:solidFill>
              <a:srgbClr val="00B050"/>
            </a:solidFill>
            <a:miter lim="800000"/>
            <a:headEnd/>
            <a:tailEnd/>
          </a:ln>
        </p:spPr>
      </p:pic>
      <p:pic>
        <p:nvPicPr>
          <p:cNvPr id="15" name="Picture 14" descr="28-lens-embargoed-slide-5WA0-superJumb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2288" y="1970203"/>
            <a:ext cx="3599545" cy="4003645"/>
          </a:xfrm>
          <a:prstGeom prst="rect">
            <a:avLst/>
          </a:prstGeom>
        </p:spPr>
      </p:pic>
    </p:spTree>
    <p:extLst>
      <p:ext uri="{BB962C8B-B14F-4D97-AF65-F5344CB8AC3E}">
        <p14:creationId xmlns:p14="http://schemas.microsoft.com/office/powerpoint/2010/main" val="118850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62548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447601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53418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3761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t>CLARIFY Non-Model Revision</a:t>
            </a:r>
          </a:p>
        </p:txBody>
      </p:sp>
      <p:pic>
        <p:nvPicPr>
          <p:cNvPr id="4" name="Picture 3">
            <a:extLst>
              <a:ext uri="{FF2B5EF4-FFF2-40B4-BE49-F238E27FC236}">
                <a16:creationId xmlns:a16="http://schemas.microsoft.com/office/drawing/2014/main" id="{16A58131-BEF5-8B4A-B264-A6B0B4170BAE}"/>
              </a:ext>
            </a:extLst>
          </p:cNvPr>
          <p:cNvPicPr>
            <a:picLocks noChangeAspect="1"/>
          </p:cNvPicPr>
          <p:nvPr/>
        </p:nvPicPr>
        <p:blipFill>
          <a:blip r:embed="rId3"/>
          <a:stretch>
            <a:fillRect/>
          </a:stretch>
        </p:blipFill>
        <p:spPr>
          <a:xfrm>
            <a:off x="-1" y="976992"/>
            <a:ext cx="4379495" cy="5667581"/>
          </a:xfrm>
          <a:prstGeom prst="rect">
            <a:avLst/>
          </a:prstGeom>
        </p:spPr>
      </p:pic>
      <p:pic>
        <p:nvPicPr>
          <p:cNvPr id="6" name="Picture 5">
            <a:extLst>
              <a:ext uri="{FF2B5EF4-FFF2-40B4-BE49-F238E27FC236}">
                <a16:creationId xmlns:a16="http://schemas.microsoft.com/office/drawing/2014/main" id="{ADA489AC-8A22-3548-A838-F1396403869D}"/>
              </a:ext>
            </a:extLst>
          </p:cNvPr>
          <p:cNvPicPr>
            <a:picLocks noChangeAspect="1"/>
          </p:cNvPicPr>
          <p:nvPr/>
        </p:nvPicPr>
        <p:blipFill>
          <a:blip r:embed="rId4"/>
          <a:stretch>
            <a:fillRect/>
          </a:stretch>
        </p:blipFill>
        <p:spPr>
          <a:xfrm>
            <a:off x="4523872" y="976991"/>
            <a:ext cx="4451446" cy="5760694"/>
          </a:xfrm>
          <a:prstGeom prst="rect">
            <a:avLst/>
          </a:prstGeom>
        </p:spPr>
      </p:pic>
    </p:spTree>
    <p:extLst>
      <p:ext uri="{BB962C8B-B14F-4D97-AF65-F5344CB8AC3E}">
        <p14:creationId xmlns:p14="http://schemas.microsoft.com/office/powerpoint/2010/main" val="40082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122741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3">
            <a:extLst>
              <a:ext uri="{28A0092B-C50C-407E-A947-70E740481C1C}">
                <a14:useLocalDpi xmlns:a14="http://schemas.microsoft.com/office/drawing/2010/main" val="0"/>
              </a:ext>
            </a:extLst>
          </a:blip>
          <a:srcRect l="6139" t="13205" r="5286" b="31334"/>
          <a:stretch>
            <a:fillRect/>
          </a:stretch>
        </p:blipFill>
        <p:spPr>
          <a:xfrm>
            <a:off x="1431925" y="654050"/>
            <a:ext cx="6848475" cy="5549900"/>
          </a:xfrm>
          <a:ln w="57150">
            <a:solidFill>
              <a:srgbClr val="00B050"/>
            </a:solidFill>
            <a:miter lim="800000"/>
            <a:headEnd/>
            <a:tailEnd/>
          </a:ln>
        </p:spPr>
      </p:pic>
    </p:spTree>
    <p:extLst>
      <p:ext uri="{BB962C8B-B14F-4D97-AF65-F5344CB8AC3E}">
        <p14:creationId xmlns:p14="http://schemas.microsoft.com/office/powerpoint/2010/main" val="2089930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04783" y="2944157"/>
            <a:ext cx="2369262" cy="3185487"/>
          </a:xfrm>
          <a:prstGeom prst="rect">
            <a:avLst/>
          </a:prstGeom>
        </p:spPr>
        <p:txBody>
          <a:bodyPr wrap="square">
            <a:spAutoFit/>
          </a:bodyPr>
          <a:lstStyle/>
          <a:p>
            <a:pPr algn="ctr"/>
            <a:r>
              <a:rPr lang="en-US" sz="3200" b="1" dirty="0"/>
              <a:t>Prompt: </a:t>
            </a:r>
          </a:p>
          <a:p>
            <a:pPr algn="ctr"/>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942537"/>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Pictur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2258" y="942537"/>
            <a:ext cx="6086900" cy="5187107"/>
          </a:xfrm>
          <a:prstGeom prst="rect">
            <a:avLst/>
          </a:prstGeom>
        </p:spPr>
      </p:pic>
    </p:spTree>
    <p:extLst>
      <p:ext uri="{BB962C8B-B14F-4D97-AF65-F5344CB8AC3E}">
        <p14:creationId xmlns:p14="http://schemas.microsoft.com/office/powerpoint/2010/main" val="1482007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392" y="751866"/>
            <a:ext cx="5424539" cy="5271173"/>
          </a:xfrm>
          <a:prstGeom prst="rect">
            <a:avLst/>
          </a:prstGeom>
        </p:spPr>
      </p:pic>
      <p:pic>
        <p:nvPicPr>
          <p:cNvPr id="2" name="Online Media 1" descr="Recorded Sound">
            <a:hlinkClick r:id="" action="ppaction://media"/>
            <a:extLst>
              <a:ext uri="{FF2B5EF4-FFF2-40B4-BE49-F238E27FC236}">
                <a16:creationId xmlns:a16="http://schemas.microsoft.com/office/drawing/2014/main" id="{C06CFDFA-96E5-2943-B01A-3AC1723014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29266" y="345466"/>
            <a:ext cx="812800" cy="812800"/>
          </a:xfrm>
          <a:prstGeom prst="rect">
            <a:avLst/>
          </a:prstGeom>
          <a:ln>
            <a:solidFill>
              <a:schemeClr val="accent1"/>
            </a:solidFill>
          </a:ln>
        </p:spPr>
      </p:pic>
    </p:spTree>
    <p:extLst>
      <p:ext uri="{BB962C8B-B14F-4D97-AF65-F5344CB8AC3E}">
        <p14:creationId xmlns:p14="http://schemas.microsoft.com/office/powerpoint/2010/main" val="2811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9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Start Smart 1.0-1st Grade CLARIFY</Template>
  <TotalTime>961</TotalTime>
  <Words>3301</Words>
  <Application>Microsoft Macintosh PowerPoint</Application>
  <PresentationFormat>On-screen Show (4:3)</PresentationFormat>
  <Paragraphs>663</Paragraphs>
  <Slides>53</Slides>
  <Notes>45</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CLARIFY</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 Model What do you notice in the visual text? Provide details.</vt:lpstr>
      <vt:lpstr>Constructive Conversation Game</vt:lpstr>
      <vt:lpstr>PowerPoint Presentation</vt:lpstr>
      <vt:lpstr>PowerPoint Presentation</vt:lpstr>
      <vt:lpstr>WRAP-UP</vt:lpstr>
      <vt:lpstr>Start Smart 1.0 CLARIFY</vt:lpstr>
      <vt:lpstr>ELD Objective</vt:lpstr>
      <vt:lpstr>PowerPoint Presentation</vt:lpstr>
      <vt:lpstr>Conversation Norms</vt:lpstr>
      <vt:lpstr>Hand Gesture and Phrase- CLARIFY</vt:lpstr>
      <vt:lpstr>Prompt and Response Starters</vt:lpstr>
      <vt:lpstr>PowerPoint Presentation</vt:lpstr>
      <vt:lpstr>PowerPoint Presentation</vt:lpstr>
      <vt:lpstr>PowerPoint Presentation</vt:lpstr>
      <vt:lpstr>What make this a model conversation?</vt:lpstr>
      <vt:lpstr>Understanding the Skill of CREATE and CLARIFY</vt:lpstr>
      <vt:lpstr>PowerPoint Presentation</vt:lpstr>
      <vt:lpstr>PowerPoint Presentation</vt:lpstr>
      <vt:lpstr>REVIEW Non- Model What do you notice in the visual text? Provide details.</vt:lpstr>
      <vt:lpstr>REVISE  NON-MODEL</vt:lpstr>
      <vt:lpstr>PowerPoint Presentation</vt:lpstr>
      <vt:lpstr>Language Sample Revision-Non-Model</vt:lpstr>
      <vt:lpstr>WRAP-UP</vt:lpstr>
      <vt:lpstr>Start Smart 1.0 CLARIFY</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Non-Model What do you notice in the visual text? Provide details.</vt:lpstr>
      <vt:lpstr>Constructive Conversation Game</vt:lpstr>
      <vt:lpstr>PowerPoint Presentation</vt:lpstr>
      <vt:lpstr>PowerPoint Presentation</vt:lpstr>
      <vt:lpstr>Model Creating Class Constructive Conversation Poster</vt:lpstr>
      <vt:lpstr>PowerPoint Presentation</vt:lpstr>
      <vt:lpstr>Teacher Resources</vt:lpstr>
      <vt:lpstr>CLARIFY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55</cp:revision>
  <dcterms:created xsi:type="dcterms:W3CDTF">2016-08-22T15:39:41Z</dcterms:created>
  <dcterms:modified xsi:type="dcterms:W3CDTF">2019-09-16T16:55:43Z</dcterms:modified>
</cp:coreProperties>
</file>